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06D"/>
    <a:srgbClr val="DBE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6689857-73C6-40E9-BD87-076DE5947CD2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27D0FB6-1D7B-47AA-87F9-8D8AAB1D201B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32328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9857-73C6-40E9-BD87-076DE5947CD2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0FB6-1D7B-47AA-87F9-8D8AAB1D20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672664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9857-73C6-40E9-BD87-076DE5947CD2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0FB6-1D7B-47AA-87F9-8D8AAB1D20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59844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9857-73C6-40E9-BD87-076DE5947CD2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0FB6-1D7B-47AA-87F9-8D8AAB1D20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639257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689857-73C6-40E9-BD87-076DE5947CD2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7D0FB6-1D7B-47AA-87F9-8D8AAB1D201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511550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9857-73C6-40E9-BD87-076DE5947CD2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0FB6-1D7B-47AA-87F9-8D8AAB1D20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84716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9857-73C6-40E9-BD87-076DE5947CD2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0FB6-1D7B-47AA-87F9-8D8AAB1D20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992469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9857-73C6-40E9-BD87-076DE5947CD2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0FB6-1D7B-47AA-87F9-8D8AAB1D20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622632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9857-73C6-40E9-BD87-076DE5947CD2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0FB6-1D7B-47AA-87F9-8D8AAB1D20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742523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689857-73C6-40E9-BD87-076DE5947CD2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7D0FB6-1D7B-47AA-87F9-8D8AAB1D201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3434846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689857-73C6-40E9-BD87-076DE5947CD2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7D0FB6-1D7B-47AA-87F9-8D8AAB1D201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86679791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6689857-73C6-40E9-BD87-076DE5947CD2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27D0FB6-1D7B-47AA-87F9-8D8AAB1D201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6224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 spd="med">
    <p:pull/>
  </p:transition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5126" y="1937923"/>
            <a:ext cx="8361229" cy="2098226"/>
          </a:xfrm>
        </p:spPr>
        <p:txBody>
          <a:bodyPr/>
          <a:lstStyle/>
          <a:p>
            <a:r>
              <a:rPr lang="ru-RU" dirty="0"/>
              <a:t>Поступай в ВУЗ правильно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5" y="4325556"/>
            <a:ext cx="6831673" cy="1086237"/>
          </a:xfrm>
        </p:spPr>
        <p:txBody>
          <a:bodyPr>
            <a:normAutofit fontScale="85000" lnSpcReduction="10000"/>
          </a:bodyPr>
          <a:lstStyle/>
          <a:p>
            <a:r>
              <a:rPr lang="ru-RU" sz="2000" b="1" dirty="0">
                <a:solidFill>
                  <a:srgbClr val="4668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В ОБРАЗОВАТЕЛЬНЫЕ ОРГАНИЗАЦИИ ВЫСШЕГО ОБРАЗОВАНИЯ СМОЛЕНСКОЙ ОБЛАСТИ </a:t>
            </a:r>
          </a:p>
          <a:p>
            <a:r>
              <a:rPr lang="ru-RU" sz="2000" b="1" dirty="0">
                <a:solidFill>
                  <a:srgbClr val="4668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 smtClean="0">
                <a:solidFill>
                  <a:srgbClr val="4668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2025-2026 </a:t>
            </a:r>
            <a:r>
              <a:rPr lang="ru-RU" sz="2000" b="1" dirty="0">
                <a:solidFill>
                  <a:srgbClr val="4668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 ГОДУ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07" b="30569"/>
          <a:stretch/>
        </p:blipFill>
        <p:spPr>
          <a:xfrm>
            <a:off x="0" y="0"/>
            <a:ext cx="1622859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3427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1454" y="175847"/>
            <a:ext cx="10911254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Изменения в порядок приема на обучение по образовательным программам высшего образования в 2025-2026 учебном </a:t>
            </a:r>
            <a:r>
              <a:rPr lang="ru-RU" b="1" dirty="0" smtClean="0"/>
              <a:t>году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286000"/>
            <a:ext cx="10524392" cy="3581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/>
              <a:t>С 1 марта 2025 года вступил в силу новый порядок приема на обучение по образовательным программам высшего образования - программам </a:t>
            </a:r>
            <a:r>
              <a:rPr lang="ru-RU" dirty="0" err="1"/>
              <a:t>бакалавриата</a:t>
            </a:r>
            <a:r>
              <a:rPr lang="ru-RU" dirty="0"/>
              <a:t>, программам </a:t>
            </a:r>
            <a:r>
              <a:rPr lang="ru-RU" dirty="0" err="1"/>
              <a:t>специалитета</a:t>
            </a:r>
            <a:r>
              <a:rPr lang="ru-RU" dirty="0"/>
              <a:t>, программам магистратуры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/>
              <a:t>Единые сроки приёма </a:t>
            </a:r>
            <a:r>
              <a:rPr lang="ru-RU" b="1" dirty="0" smtClean="0"/>
              <a:t>документов</a:t>
            </a:r>
          </a:p>
          <a:p>
            <a:pPr algn="just"/>
            <a:r>
              <a:rPr lang="ru-RU" b="1" dirty="0"/>
              <a:t>Зачисление на </a:t>
            </a:r>
            <a:r>
              <a:rPr lang="ru-RU" b="1" dirty="0" smtClean="0"/>
              <a:t>бюджет</a:t>
            </a:r>
          </a:p>
          <a:p>
            <a:pPr algn="just"/>
            <a:r>
              <a:rPr lang="ru-RU" b="1" dirty="0"/>
              <a:t>Количество баллов за индивидуальные </a:t>
            </a:r>
            <a:r>
              <a:rPr lang="ru-RU" b="1" dirty="0" smtClean="0"/>
              <a:t>достижения</a:t>
            </a:r>
          </a:p>
          <a:p>
            <a:pPr algn="just"/>
            <a:r>
              <a:rPr lang="ru-RU" b="1" dirty="0"/>
              <a:t>Распределение мест по отдельной </a:t>
            </a:r>
            <a:r>
              <a:rPr lang="ru-RU" b="1" dirty="0" smtClean="0"/>
              <a:t>квоте</a:t>
            </a:r>
          </a:p>
          <a:p>
            <a:pPr algn="just"/>
            <a:r>
              <a:rPr lang="ru-RU" b="1" dirty="0"/>
              <a:t>Обязательный экзамен по русскому </a:t>
            </a:r>
            <a:r>
              <a:rPr lang="ru-RU" b="1" dirty="0" smtClean="0"/>
              <a:t>языку</a:t>
            </a:r>
          </a:p>
          <a:p>
            <a:pPr algn="just"/>
            <a:r>
              <a:rPr lang="ru-RU" b="1" dirty="0"/>
              <a:t>Экзамен по иностранному </a:t>
            </a:r>
            <a:r>
              <a:rPr lang="ru-RU" b="1" dirty="0" smtClean="0"/>
              <a:t>языку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Более подробная информация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5222631" y="6277708"/>
            <a:ext cx="3560884" cy="298938"/>
          </a:xfrm>
          <a:prstGeom prst="rightArrow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6496" y="5719397"/>
            <a:ext cx="1257300" cy="12573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769" y="5765190"/>
            <a:ext cx="1165714" cy="116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02883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46185"/>
            <a:ext cx="9601200" cy="844062"/>
          </a:xfrm>
          <a:noFill/>
          <a:ln>
            <a:solidFill>
              <a:srgbClr val="17406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>
                <a:solidFill>
                  <a:srgbClr val="17406D"/>
                </a:solidFill>
              </a:rPr>
              <a:t>Как выбрать вуз?</a:t>
            </a:r>
            <a:endParaRPr lang="ru-RU" dirty="0">
              <a:solidFill>
                <a:srgbClr val="17406D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6137" y="1477108"/>
            <a:ext cx="11271739" cy="87923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smtClean="0"/>
              <a:t>Выбор </a:t>
            </a:r>
            <a:r>
              <a:rPr lang="ru-RU" dirty="0"/>
              <a:t>вуза — одна из самых сложных задач для абитуриента. Ведь от правильного решения зависит не только уровень образования, </a:t>
            </a:r>
            <a:r>
              <a:rPr lang="ru-RU"/>
              <a:t>но </a:t>
            </a:r>
            <a:r>
              <a:rPr lang="ru-RU" smtClean="0"/>
              <a:t>будущее</a:t>
            </a:r>
            <a:r>
              <a:rPr lang="ru-RU" dirty="0"/>
              <a:t>. Существует много параметров и критериев, на которые стоит обратить внимание при выборе учебного заведения. Вот основные:</a:t>
            </a:r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42999" y="2613035"/>
            <a:ext cx="2664071" cy="10181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статус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вуза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936880" y="2619300"/>
            <a:ext cx="2664071" cy="10119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направление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обучения</a:t>
            </a:r>
            <a:endParaRPr lang="ru-RU" sz="32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8891952" y="2619301"/>
            <a:ext cx="2664071" cy="10119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специальности</a:t>
            </a:r>
            <a:endParaRPr lang="ru-RU" sz="320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142998" y="4124854"/>
            <a:ext cx="2664071" cy="1024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предметы и баллы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ЕГЭ</a:t>
            </a:r>
            <a:endParaRPr lang="ru-RU" sz="3200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936879" y="4120309"/>
            <a:ext cx="2664071" cy="1024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дополнительных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экзаменов</a:t>
            </a:r>
            <a:endParaRPr lang="ru-RU" sz="3200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8891951" y="4120309"/>
            <a:ext cx="2664071" cy="1024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стоимость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обучения</a:t>
            </a:r>
            <a:endParaRPr lang="ru-RU" sz="3200" dirty="0"/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1142998" y="5642537"/>
            <a:ext cx="2664071" cy="1024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общежития</a:t>
            </a: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4936879" y="5622530"/>
            <a:ext cx="2664071" cy="1024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отсрочка от армии 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8891950" y="5633447"/>
            <a:ext cx="2664071" cy="1024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военная кафедра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6856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69377" y="1151053"/>
            <a:ext cx="9838592" cy="2963747"/>
          </a:xfrm>
        </p:spPr>
        <p:txBody>
          <a:bodyPr anchor="t"/>
          <a:lstStyle/>
          <a:p>
            <a:r>
              <a:rPr lang="ru-RU" sz="4000" dirty="0"/>
              <a:t>Для того, чтобы применить эти критерии на практике предлагаем познакомиться с </a:t>
            </a:r>
            <a:r>
              <a:rPr lang="ru-RU" sz="4000" b="1" dirty="0"/>
              <a:t>образовательными организациями высшего образования Смоленской </a:t>
            </a:r>
            <a:r>
              <a:rPr lang="ru-RU" sz="4000" b="1" dirty="0" smtClean="0"/>
              <a:t>области</a:t>
            </a:r>
            <a:endParaRPr lang="ru-RU" sz="4000" dirty="0"/>
          </a:p>
        </p:txBody>
      </p:sp>
      <p:sp>
        <p:nvSpPr>
          <p:cNvPr id="4" name="Стрелка вниз 3"/>
          <p:cNvSpPr/>
          <p:nvPr/>
        </p:nvSpPr>
        <p:spPr>
          <a:xfrm rot="18584901">
            <a:off x="2453054" y="4193931"/>
            <a:ext cx="1195754" cy="1195754"/>
          </a:xfrm>
          <a:prstGeom prst="downArrow">
            <a:avLst/>
          </a:prstGeom>
          <a:noFill/>
          <a:ln>
            <a:solidFill>
              <a:srgbClr val="1740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665" y="4114800"/>
            <a:ext cx="2545373" cy="254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44645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1069" y="307730"/>
            <a:ext cx="9601200" cy="1485900"/>
          </a:xfrm>
          <a:ln w="57150">
            <a:solidFill>
              <a:srgbClr val="17406D"/>
            </a:solidFill>
          </a:ln>
        </p:spPr>
        <p:txBody>
          <a:bodyPr/>
          <a:lstStyle/>
          <a:p>
            <a:pPr algn="ctr"/>
            <a:r>
              <a:rPr lang="ru-RU" dirty="0"/>
              <a:t>Где продолжить своё обучение?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Кем </a:t>
            </a:r>
            <a:r>
              <a:rPr lang="ru-RU" dirty="0"/>
              <a:t>стать?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2286000"/>
            <a:ext cx="9864969" cy="35814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/>
              <a:t>Профессиональное самоопределение – процесс и результат сознательного и самостоятельного выбора профессии, в котором сочетаются ваши склонности и способности, желание и возможности. От правильности выбора жизненного пути зависит общественная ценность человека, его место среди других людей.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000" b="95444" l="3778" r="94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34708" y="4076700"/>
            <a:ext cx="288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5451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82515"/>
          </a:xfrm>
          <a:ln w="38100">
            <a:solidFill>
              <a:srgbClr val="17406D"/>
            </a:solidFill>
          </a:ln>
        </p:spPr>
        <p:txBody>
          <a:bodyPr/>
          <a:lstStyle/>
          <a:p>
            <a:pPr algn="ctr"/>
            <a:r>
              <a:rPr lang="ru-RU" dirty="0"/>
              <a:t>Виды высших учебных </a:t>
            </a:r>
            <a:r>
              <a:rPr lang="ru-RU" dirty="0" smtClean="0"/>
              <a:t>заведений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346" y="5738963"/>
            <a:ext cx="4448175" cy="1119037"/>
          </a:xfr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371601" y="1890347"/>
            <a:ext cx="9601200" cy="3534508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ru-RU" sz="3500" b="1" dirty="0" smtClean="0"/>
              <a:t>Университет</a:t>
            </a:r>
            <a:r>
              <a:rPr lang="ru-RU" sz="3500" dirty="0" smtClean="0"/>
              <a:t> </a:t>
            </a:r>
          </a:p>
          <a:p>
            <a:pPr lvl="0" algn="just"/>
            <a:r>
              <a:rPr lang="ru-RU" dirty="0" smtClean="0"/>
              <a:t>реализует образовательные программы высшего образования по многим направлениям подготовки (специальностям);</a:t>
            </a:r>
          </a:p>
          <a:p>
            <a:pPr lvl="0" algn="just"/>
            <a:r>
              <a:rPr lang="ru-RU" dirty="0" smtClean="0"/>
              <a:t>осуществляет </a:t>
            </a:r>
            <a:r>
              <a:rPr lang="ru-RU" dirty="0"/>
              <a:t>подготовку, переподготовку и (или) повышение квалификации работников многих областей профессиональной деятельности, научных и научно-педагогических работников;</a:t>
            </a:r>
          </a:p>
          <a:p>
            <a:pPr lvl="0" algn="just"/>
            <a:r>
              <a:rPr lang="ru-RU" dirty="0"/>
              <a:t>выполняет фундаментальные и прикладные научные исследования по широкому спектру наук;</a:t>
            </a:r>
          </a:p>
          <a:p>
            <a:pPr lvl="0" algn="just"/>
            <a:r>
              <a:rPr lang="ru-RU" dirty="0"/>
              <a:t>является ведущим научным и методическим центром в области своей деятельности.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3959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82515"/>
          </a:xfrm>
          <a:ln w="38100">
            <a:solidFill>
              <a:srgbClr val="17406D"/>
            </a:solidFill>
          </a:ln>
        </p:spPr>
        <p:txBody>
          <a:bodyPr/>
          <a:lstStyle/>
          <a:p>
            <a:pPr algn="ctr"/>
            <a:r>
              <a:rPr lang="ru-RU" dirty="0"/>
              <a:t>Виды высших учебных </a:t>
            </a:r>
            <a:r>
              <a:rPr lang="ru-RU" dirty="0" smtClean="0"/>
              <a:t>заведений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371600" y="1811217"/>
            <a:ext cx="9601199" cy="353450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3500" b="1" dirty="0" smtClean="0"/>
              <a:t>Академия</a:t>
            </a:r>
            <a:r>
              <a:rPr lang="ru-RU" sz="3500" dirty="0" smtClean="0"/>
              <a:t> </a:t>
            </a:r>
          </a:p>
          <a:p>
            <a:pPr lvl="0" algn="just"/>
            <a:r>
              <a:rPr lang="ru-RU" dirty="0"/>
              <a:t>реализует образовательные программы высшего образования;</a:t>
            </a:r>
          </a:p>
          <a:p>
            <a:pPr lvl="0" algn="just"/>
            <a:r>
              <a:rPr lang="ru-RU" dirty="0"/>
              <a:t>осуществляет подготовку, переподготовку и (или) повышение квалификации работников высшей квалификации для определенной области научной и научно-педагогической деятельности;</a:t>
            </a:r>
          </a:p>
          <a:p>
            <a:pPr lvl="0" algn="just"/>
            <a:r>
              <a:rPr lang="ru-RU" dirty="0"/>
              <a:t>выполняет фундаментальные и прикладные научные исследования преимущественно в одной области науки или культуры;</a:t>
            </a:r>
          </a:p>
          <a:p>
            <a:pPr lvl="0" algn="just"/>
            <a:r>
              <a:rPr lang="ru-RU" dirty="0"/>
              <a:t>является ведущим научным и методическим центром в области своей деятельности.</a:t>
            </a:r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386" y="4941276"/>
            <a:ext cx="4563206" cy="1916723"/>
          </a:xfrm>
        </p:spPr>
      </p:pic>
    </p:spTree>
    <p:extLst>
      <p:ext uri="{BB962C8B-B14F-4D97-AF65-F5344CB8AC3E}">
        <p14:creationId xmlns:p14="http://schemas.microsoft.com/office/powerpoint/2010/main" val="5601972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82515"/>
          </a:xfrm>
          <a:ln w="38100">
            <a:solidFill>
              <a:srgbClr val="17406D"/>
            </a:solidFill>
          </a:ln>
        </p:spPr>
        <p:txBody>
          <a:bodyPr/>
          <a:lstStyle/>
          <a:p>
            <a:pPr algn="ctr"/>
            <a:r>
              <a:rPr lang="ru-RU" dirty="0"/>
              <a:t>Виды высших учебных </a:t>
            </a:r>
            <a:r>
              <a:rPr lang="ru-RU" dirty="0" smtClean="0"/>
              <a:t>заведений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371601" y="1767256"/>
            <a:ext cx="9601199" cy="353450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3500" b="1" dirty="0" smtClean="0"/>
              <a:t>Институт</a:t>
            </a:r>
            <a:r>
              <a:rPr lang="ru-RU" sz="3500" dirty="0" smtClean="0"/>
              <a:t> </a:t>
            </a:r>
          </a:p>
          <a:p>
            <a:pPr lvl="0" algn="just"/>
            <a:r>
              <a:rPr lang="ru-RU" dirty="0"/>
              <a:t>реализует образовательные программы высшего образования;</a:t>
            </a:r>
          </a:p>
          <a:p>
            <a:pPr lvl="0" algn="just"/>
            <a:r>
              <a:rPr lang="ru-RU" dirty="0"/>
              <a:t>осуществляет подготовку, переподготовку и (или) повышение квалификации работников для определенной области профессиональной деятельности;</a:t>
            </a:r>
          </a:p>
          <a:p>
            <a:pPr lvl="0" algn="just"/>
            <a:r>
              <a:rPr lang="ru-RU" dirty="0"/>
              <a:t>ведет фундаментальные и (или) прикладные научные исследования.</a:t>
            </a:r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169" y="4219670"/>
            <a:ext cx="3050931" cy="2638329"/>
          </a:xfrm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33581801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852854"/>
          </a:xfrm>
          <a:ln w="76200">
            <a:solidFill>
              <a:srgbClr val="17406D"/>
            </a:solidFill>
          </a:ln>
        </p:spPr>
        <p:txBody>
          <a:bodyPr/>
          <a:lstStyle/>
          <a:p>
            <a:pPr algn="ctr"/>
            <a:r>
              <a:rPr lang="ru-RU" b="1" dirty="0" smtClean="0"/>
              <a:t>Ступени высшего образования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44060" y="2628900"/>
            <a:ext cx="3798277" cy="1969477"/>
          </a:xfrm>
          <a:prstGeom prst="roundRect">
            <a:avLst/>
          </a:prstGeom>
          <a:solidFill>
            <a:srgbClr val="DBEFF9"/>
          </a:solidFill>
          <a:ln>
            <a:solidFill>
              <a:srgbClr val="1740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3175">
                  <a:noFill/>
                </a:ln>
                <a:solidFill>
                  <a:srgbClr val="17406D"/>
                </a:solidFill>
              </a:rPr>
              <a:t>Высшее </a:t>
            </a:r>
            <a:r>
              <a:rPr lang="ru-RU" sz="2000" dirty="0">
                <a:ln w="3175">
                  <a:noFill/>
                </a:ln>
                <a:solidFill>
                  <a:srgbClr val="17406D"/>
                </a:solidFill>
              </a:rPr>
              <a:t>образование с присвоением квалификации «бакалавр»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45668" y="2628899"/>
            <a:ext cx="3798277" cy="1969477"/>
          </a:xfrm>
          <a:prstGeom prst="roundRect">
            <a:avLst/>
          </a:prstGeom>
          <a:solidFill>
            <a:srgbClr val="DBEFF9"/>
          </a:solidFill>
          <a:ln>
            <a:solidFill>
              <a:srgbClr val="1740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3175">
                  <a:noFill/>
                </a:ln>
                <a:solidFill>
                  <a:srgbClr val="17406D"/>
                </a:solidFill>
              </a:rPr>
              <a:t>Высшее </a:t>
            </a:r>
            <a:r>
              <a:rPr lang="ru-RU" sz="2000" dirty="0">
                <a:ln w="3175">
                  <a:noFill/>
                </a:ln>
                <a:solidFill>
                  <a:srgbClr val="17406D"/>
                </a:solidFill>
              </a:rPr>
              <a:t>образование с присвоением квалификации «магистр»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399083" y="4703881"/>
            <a:ext cx="3798277" cy="1969477"/>
          </a:xfrm>
          <a:prstGeom prst="roundRect">
            <a:avLst/>
          </a:prstGeom>
          <a:solidFill>
            <a:srgbClr val="DBEFF9"/>
          </a:solidFill>
          <a:ln>
            <a:solidFill>
              <a:srgbClr val="1740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3175">
                  <a:noFill/>
                </a:ln>
                <a:solidFill>
                  <a:srgbClr val="17406D"/>
                </a:solidFill>
              </a:rPr>
              <a:t>Высшее </a:t>
            </a:r>
            <a:r>
              <a:rPr lang="ru-RU" sz="2000" dirty="0">
                <a:ln w="3175">
                  <a:noFill/>
                </a:ln>
                <a:solidFill>
                  <a:srgbClr val="17406D"/>
                </a:solidFill>
              </a:rPr>
              <a:t>образование с присвоением степени «дипломированный специалист»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3059723" y="1670538"/>
            <a:ext cx="606669" cy="782516"/>
          </a:xfrm>
          <a:prstGeom prst="downArrow">
            <a:avLst/>
          </a:prstGeom>
          <a:solidFill>
            <a:srgbClr val="DBEF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948726" y="1670538"/>
            <a:ext cx="698989" cy="2795956"/>
          </a:xfrm>
          <a:prstGeom prst="downArrow">
            <a:avLst/>
          </a:prstGeom>
          <a:solidFill>
            <a:srgbClr val="DBEF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9441471" y="1692519"/>
            <a:ext cx="606669" cy="782516"/>
          </a:xfrm>
          <a:prstGeom prst="downArrow">
            <a:avLst/>
          </a:prstGeom>
          <a:solidFill>
            <a:srgbClr val="DBEF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82230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5515" y="386862"/>
            <a:ext cx="9601200" cy="1485900"/>
          </a:xfrm>
        </p:spPr>
        <p:txBody>
          <a:bodyPr>
            <a:noAutofit/>
          </a:bodyPr>
          <a:lstStyle/>
          <a:p>
            <a:pPr algn="r"/>
            <a:r>
              <a:rPr lang="ru-RU" sz="7200" b="1" dirty="0" err="1"/>
              <a:t>Бакалавриат</a:t>
            </a:r>
            <a:r>
              <a:rPr lang="ru-RU" sz="7200" b="1" dirty="0"/>
              <a:t/>
            </a:r>
            <a:br>
              <a:rPr lang="ru-RU" sz="7200" b="1" dirty="0"/>
            </a:b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7300" y="1380392"/>
            <a:ext cx="10454054" cy="3581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/>
              <a:t>Это первый уровень высшего образования и в идеале – начальное звено цепочки фундаментального профессионального образования, которая состоит из последовательных звеньев: </a:t>
            </a:r>
            <a:r>
              <a:rPr lang="ru-RU" sz="2800" dirty="0" err="1"/>
              <a:t>бакалавриата</a:t>
            </a:r>
            <a:r>
              <a:rPr lang="ru-RU" sz="2800" dirty="0"/>
              <a:t> – магистратуры – аспирантуры. </a:t>
            </a:r>
            <a:r>
              <a:rPr lang="ru-RU" sz="2800" dirty="0" err="1"/>
              <a:t>ФГОСы</a:t>
            </a:r>
            <a:r>
              <a:rPr lang="ru-RU" sz="2800" dirty="0"/>
              <a:t> (федеральные образовательные стандарты) предполагают, что в </a:t>
            </a:r>
            <a:r>
              <a:rPr lang="ru-RU" sz="2800" dirty="0" err="1"/>
              <a:t>бакалавриате</a:t>
            </a:r>
            <a:r>
              <a:rPr lang="ru-RU" sz="2800" dirty="0"/>
              <a:t> студенты получают общую по выбранному направлению подготовку, а за более узкой специализацией идут в магистратуру. Желающие посвятить себя преподаванию или научным исследованиям продолжают совершенствоваться в аспирантуре.</a:t>
            </a:r>
          </a:p>
          <a:p>
            <a:pPr algn="just"/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4416" y="5004290"/>
            <a:ext cx="2237584" cy="185371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023231" y="6286498"/>
            <a:ext cx="301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17406D"/>
                </a:solidFill>
              </a:rPr>
              <a:t>1</a:t>
            </a:r>
            <a:endParaRPr lang="ru-RU" sz="2400" b="1" dirty="0">
              <a:solidFill>
                <a:srgbClr val="1740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9822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5515" y="386862"/>
            <a:ext cx="9601200" cy="1485900"/>
          </a:xfrm>
        </p:spPr>
        <p:txBody>
          <a:bodyPr>
            <a:noAutofit/>
          </a:bodyPr>
          <a:lstStyle/>
          <a:p>
            <a:pPr algn="r"/>
            <a:r>
              <a:rPr lang="ru-RU" sz="7200" b="1" dirty="0" err="1"/>
              <a:t>Специалитет</a:t>
            </a:r>
            <a:r>
              <a:rPr lang="ru-RU" b="1" dirty="0"/>
              <a:t> </a:t>
            </a:r>
            <a:br>
              <a:rPr lang="ru-RU" b="1" dirty="0"/>
            </a:br>
            <a:r>
              <a:rPr lang="ru-RU" sz="7200" b="1" dirty="0"/>
              <a:t/>
            </a:r>
            <a:br>
              <a:rPr lang="ru-RU" sz="7200" b="1" dirty="0"/>
            </a:b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4884" y="1835394"/>
            <a:ext cx="10454054" cy="3581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/>
              <a:t>От </a:t>
            </a:r>
            <a:r>
              <a:rPr lang="ru-RU" sz="2800" dirty="0" err="1"/>
              <a:t>бакалавриата</a:t>
            </a:r>
            <a:r>
              <a:rPr lang="ru-RU" sz="2800" dirty="0"/>
              <a:t> он отличается тем, что по ФГОС его программы ориентированы на более глубокую практическую подготовку в определенной отрасли. В дипломах выпускников в графе «квалификация» записывают не просто «специалист», как у бакалавров – «бакалавр», обозначая уровень полученного образования, а указывают конкретную профессию: например, «инженер-судоводитель», «врач-кибернетик», «режиссер цирка», «юрист», «математик, механик, преподаватель».</a:t>
            </a:r>
          </a:p>
          <a:p>
            <a:pPr algn="just"/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4416" y="5004290"/>
            <a:ext cx="2237584" cy="185371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410091" y="5829298"/>
            <a:ext cx="360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17406D"/>
                </a:solidFill>
              </a:rPr>
              <a:t>2</a:t>
            </a:r>
            <a:endParaRPr lang="ru-RU" sz="2400" b="1" dirty="0">
              <a:solidFill>
                <a:srgbClr val="1740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5901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5515" y="386862"/>
            <a:ext cx="9601200" cy="1485900"/>
          </a:xfrm>
        </p:spPr>
        <p:txBody>
          <a:bodyPr>
            <a:noAutofit/>
          </a:bodyPr>
          <a:lstStyle/>
          <a:p>
            <a:pPr algn="r"/>
            <a:r>
              <a:rPr lang="ru-RU" sz="7200" b="1" dirty="0" smtClean="0"/>
              <a:t>Магистратура</a:t>
            </a:r>
            <a:r>
              <a:rPr lang="ru-RU" b="1" dirty="0"/>
              <a:t> </a:t>
            </a:r>
            <a:br>
              <a:rPr lang="ru-RU" b="1" dirty="0"/>
            </a:br>
            <a:r>
              <a:rPr lang="ru-RU" sz="7200" b="1" dirty="0"/>
              <a:t/>
            </a:r>
            <a:br>
              <a:rPr lang="ru-RU" sz="7200" b="1" dirty="0"/>
            </a:b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4884" y="1835394"/>
            <a:ext cx="10454054" cy="3581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Следующий после </a:t>
            </a:r>
            <a:r>
              <a:rPr lang="ru-RU" sz="2800" dirty="0" err="1"/>
              <a:t>бакалавриата</a:t>
            </a:r>
            <a:r>
              <a:rPr lang="ru-RU" sz="2800" dirty="0"/>
              <a:t> уровень образования. Магистратура нужна, чтобы углубить полученные в </a:t>
            </a:r>
            <a:r>
              <a:rPr lang="ru-RU" sz="2800" dirty="0" err="1"/>
              <a:t>бакалавриате</a:t>
            </a:r>
            <a:r>
              <a:rPr lang="ru-RU" sz="2800" dirty="0"/>
              <a:t> знания по выбранному направлению, дополнить их практическими навыками и подготовить студентов к научной работе. Поэтому все специальности </a:t>
            </a:r>
            <a:r>
              <a:rPr lang="ru-RU" sz="2800" dirty="0" err="1"/>
              <a:t>бакалавриата</a:t>
            </a:r>
            <a:r>
              <a:rPr lang="ru-RU" sz="2800" dirty="0"/>
              <a:t> «дублируются» в магистратуре – их коды совпадают, за исключением шифра, обозначающего уровень образования. Выпускники получают диплом с квалификацией «магистр».</a:t>
            </a:r>
          </a:p>
          <a:p>
            <a:pPr algn="just"/>
            <a:endParaRPr lang="ru-RU" sz="4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4416" y="5004290"/>
            <a:ext cx="2237584" cy="185371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88160" y="5354513"/>
            <a:ext cx="360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17406D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663284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119</TotalTime>
  <Words>468</Words>
  <Application>Microsoft Office PowerPoint</Application>
  <PresentationFormat>Широкоэкранный</PresentationFormat>
  <Paragraphs>56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Franklin Gothic Book</vt:lpstr>
      <vt:lpstr>Times New Roman</vt:lpstr>
      <vt:lpstr>Crop</vt:lpstr>
      <vt:lpstr>Поступай в ВУЗ правильно</vt:lpstr>
      <vt:lpstr>Где продолжить своё обучение?  Кем стать? </vt:lpstr>
      <vt:lpstr>Виды высших учебных заведений</vt:lpstr>
      <vt:lpstr>Виды высших учебных заведений</vt:lpstr>
      <vt:lpstr>Виды высших учебных заведений</vt:lpstr>
      <vt:lpstr>Ступени высшего образования</vt:lpstr>
      <vt:lpstr>Бакалавриат </vt:lpstr>
      <vt:lpstr>Специалитет   </vt:lpstr>
      <vt:lpstr>Магистратура   </vt:lpstr>
      <vt:lpstr>Изменения в порядок приема на обучение по образовательным программам высшего образования в 2025-2026 учебном году </vt:lpstr>
      <vt:lpstr>Как выбрать вуз?</vt:lpstr>
      <vt:lpstr>Для того, чтобы применить эти критерии на практике предлагаем познакомиться с образовательными организациями высшего образования Смоленской области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Поступай в ВУЗ правильно</dc:title>
  <dc:creator>ркц5</dc:creator>
  <cp:lastModifiedBy>ркц5</cp:lastModifiedBy>
  <cp:revision>16</cp:revision>
  <dcterms:created xsi:type="dcterms:W3CDTF">2025-04-16T10:25:04Z</dcterms:created>
  <dcterms:modified xsi:type="dcterms:W3CDTF">2025-04-18T04:59:46Z</dcterms:modified>
</cp:coreProperties>
</file>