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26" r:id="rId2"/>
    <p:sldId id="335" r:id="rId3"/>
    <p:sldId id="336" r:id="rId4"/>
    <p:sldId id="338" r:id="rId5"/>
    <p:sldId id="337" r:id="rId6"/>
    <p:sldId id="355" r:id="rId7"/>
    <p:sldId id="315" r:id="rId8"/>
    <p:sldId id="339" r:id="rId9"/>
    <p:sldId id="353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4" r:id="rId23"/>
    <p:sldId id="352" r:id="rId24"/>
  </p:sldIdLst>
  <p:sldSz cx="8089900" cy="58547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1" autoAdjust="0"/>
    <p:restoredTop sz="94660"/>
  </p:normalViewPr>
  <p:slideViewPr>
    <p:cSldViewPr>
      <p:cViewPr>
        <p:scale>
          <a:sx n="100" d="100"/>
          <a:sy n="100" d="100"/>
        </p:scale>
        <p:origin x="-936" y="-78"/>
      </p:cViewPr>
      <p:guideLst>
        <p:guide orient="horz" pos="1844"/>
        <p:guide pos="25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ekova_IS\Desktop\601093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76.113\&#1088;&#1072;&#1073;&#1086;&#1090;&#1072;\&#1055;&#1086;&#1083;&#1100;&#1079;&#1086;&#1074;&#1072;&#1090;&#1077;&#1083;&#1080;\&#1054;&#1090;&#1076;&#1077;&#1083;%20&#1087;&#1088;&#1086;&#1092;&#1086;&#1088;&#1080;&#1077;&#1085;&#1090;&#1072;&#1094;&#1080;&#1080;%20&#1080;%20&#1087;&#1088;&#1086;&#1092;&#1077;&#1089;&#1089;&#1080;&#1086;&#1085;&#1072;&#1083;&#1100;&#1085;&#1086;&#1075;&#1086;%20&#1086;&#1073;&#1091;&#1095;&#1077;&#1085;&#1080;&#1103;\8_&#1042;&#1048;&#1050;&#1045;&#1053;&#1058;&#1068;&#1045;&#1042;&#1040;%20&#1058;&#1053;\2023\&#1056;&#1099;&#1085;&#1086;&#1082;%20&#1090;&#1088;&#1091;&#1076;&#1072;\&#1044;&#1080;&#1072;&#1075;&#1088;&#1072;&#1084;&#1084;&#1099;%20&#1076;&#1083;&#1103;%20&#1088;&#1099;&#1085;&#1082;&#1072;%20&#1090;&#1088;&#1091;&#1076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6741734376045339E-2"/>
          <c:y val="2.8350434916371278E-2"/>
          <c:w val="0.90792490681863192"/>
          <c:h val="0.8376047718023365"/>
        </c:manualLayout>
      </c:layout>
      <c:barChart>
        <c:barDir val="bar"/>
        <c:grouping val="clustered"/>
        <c:ser>
          <c:idx val="0"/>
          <c:order val="0"/>
          <c:tx>
            <c:v>Женщины</c:v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'6.2'!$A$5:$A$105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 и более лет</c:v>
                </c:pt>
              </c:strCache>
            </c:strRef>
          </c:cat>
          <c:val>
            <c:numRef>
              <c:f>'6.2'!$H$5:$H$105</c:f>
              <c:numCache>
                <c:formatCode>General</c:formatCode>
                <c:ptCount val="101"/>
                <c:pt idx="0">
                  <c:v>2964</c:v>
                </c:pt>
                <c:pt idx="1">
                  <c:v>3138</c:v>
                </c:pt>
                <c:pt idx="2">
                  <c:v>3351</c:v>
                </c:pt>
                <c:pt idx="3">
                  <c:v>3748</c:v>
                </c:pt>
                <c:pt idx="4">
                  <c:v>4137</c:v>
                </c:pt>
                <c:pt idx="5">
                  <c:v>4693</c:v>
                </c:pt>
                <c:pt idx="6">
                  <c:v>4728</c:v>
                </c:pt>
                <c:pt idx="7">
                  <c:v>4837</c:v>
                </c:pt>
                <c:pt idx="8">
                  <c:v>4872</c:v>
                </c:pt>
                <c:pt idx="9">
                  <c:v>4904</c:v>
                </c:pt>
                <c:pt idx="10">
                  <c:v>4831</c:v>
                </c:pt>
                <c:pt idx="11">
                  <c:v>4666</c:v>
                </c:pt>
                <c:pt idx="12">
                  <c:v>4804</c:v>
                </c:pt>
                <c:pt idx="13">
                  <c:v>4685</c:v>
                </c:pt>
                <c:pt idx="14">
                  <c:v>4467</c:v>
                </c:pt>
                <c:pt idx="15">
                  <c:v>4210</c:v>
                </c:pt>
                <c:pt idx="16">
                  <c:v>3979</c:v>
                </c:pt>
                <c:pt idx="17">
                  <c:v>4167</c:v>
                </c:pt>
                <c:pt idx="18">
                  <c:v>4490</c:v>
                </c:pt>
                <c:pt idx="19">
                  <c:v>4261</c:v>
                </c:pt>
                <c:pt idx="20">
                  <c:v>3943</c:v>
                </c:pt>
                <c:pt idx="21">
                  <c:v>3990</c:v>
                </c:pt>
                <c:pt idx="22">
                  <c:v>3887</c:v>
                </c:pt>
                <c:pt idx="23">
                  <c:v>3945</c:v>
                </c:pt>
                <c:pt idx="24">
                  <c:v>3714</c:v>
                </c:pt>
                <c:pt idx="25">
                  <c:v>4011</c:v>
                </c:pt>
                <c:pt idx="26">
                  <c:v>4362</c:v>
                </c:pt>
                <c:pt idx="27">
                  <c:v>4693</c:v>
                </c:pt>
                <c:pt idx="28">
                  <c:v>4395</c:v>
                </c:pt>
                <c:pt idx="29">
                  <c:v>5091</c:v>
                </c:pt>
                <c:pt idx="30">
                  <c:v>5606</c:v>
                </c:pt>
                <c:pt idx="31">
                  <c:v>6538</c:v>
                </c:pt>
                <c:pt idx="32">
                  <c:v>6700</c:v>
                </c:pt>
                <c:pt idx="33">
                  <c:v>7431</c:v>
                </c:pt>
                <c:pt idx="34">
                  <c:v>7839</c:v>
                </c:pt>
                <c:pt idx="35">
                  <c:v>7674</c:v>
                </c:pt>
                <c:pt idx="36">
                  <c:v>7257</c:v>
                </c:pt>
                <c:pt idx="37">
                  <c:v>7140</c:v>
                </c:pt>
                <c:pt idx="38">
                  <c:v>7575</c:v>
                </c:pt>
                <c:pt idx="39">
                  <c:v>6761</c:v>
                </c:pt>
                <c:pt idx="40">
                  <c:v>6731</c:v>
                </c:pt>
                <c:pt idx="41">
                  <c:v>7244</c:v>
                </c:pt>
                <c:pt idx="42">
                  <c:v>6827</c:v>
                </c:pt>
                <c:pt idx="43">
                  <c:v>6882</c:v>
                </c:pt>
                <c:pt idx="44">
                  <c:v>6706</c:v>
                </c:pt>
                <c:pt idx="45">
                  <c:v>6757</c:v>
                </c:pt>
                <c:pt idx="46">
                  <c:v>6767</c:v>
                </c:pt>
                <c:pt idx="47">
                  <c:v>6710</c:v>
                </c:pt>
                <c:pt idx="48">
                  <c:v>6530</c:v>
                </c:pt>
                <c:pt idx="49">
                  <c:v>6413</c:v>
                </c:pt>
                <c:pt idx="50">
                  <c:v>6338</c:v>
                </c:pt>
                <c:pt idx="51">
                  <c:v>6449</c:v>
                </c:pt>
                <c:pt idx="52">
                  <c:v>6051</c:v>
                </c:pt>
                <c:pt idx="53">
                  <c:v>6027</c:v>
                </c:pt>
                <c:pt idx="54">
                  <c:v>6157</c:v>
                </c:pt>
                <c:pt idx="55">
                  <c:v>6424</c:v>
                </c:pt>
                <c:pt idx="56">
                  <c:v>6587</c:v>
                </c:pt>
                <c:pt idx="57">
                  <c:v>7144</c:v>
                </c:pt>
                <c:pt idx="58">
                  <c:v>7382</c:v>
                </c:pt>
                <c:pt idx="59">
                  <c:v>7781</c:v>
                </c:pt>
                <c:pt idx="60">
                  <c:v>8385</c:v>
                </c:pt>
                <c:pt idx="61">
                  <c:v>8741</c:v>
                </c:pt>
                <c:pt idx="62">
                  <c:v>8327</c:v>
                </c:pt>
                <c:pt idx="63">
                  <c:v>8957</c:v>
                </c:pt>
                <c:pt idx="64">
                  <c:v>8849</c:v>
                </c:pt>
                <c:pt idx="65">
                  <c:v>8519</c:v>
                </c:pt>
                <c:pt idx="66">
                  <c:v>8314</c:v>
                </c:pt>
                <c:pt idx="67">
                  <c:v>8031</c:v>
                </c:pt>
                <c:pt idx="68">
                  <c:v>7191</c:v>
                </c:pt>
                <c:pt idx="69">
                  <c:v>7195</c:v>
                </c:pt>
                <c:pt idx="70">
                  <c:v>6625</c:v>
                </c:pt>
                <c:pt idx="71">
                  <c:v>6954</c:v>
                </c:pt>
                <c:pt idx="72">
                  <c:v>6940</c:v>
                </c:pt>
                <c:pt idx="73">
                  <c:v>5543</c:v>
                </c:pt>
                <c:pt idx="74">
                  <c:v>5179</c:v>
                </c:pt>
                <c:pt idx="75">
                  <c:v>4091</c:v>
                </c:pt>
                <c:pt idx="76">
                  <c:v>2287</c:v>
                </c:pt>
                <c:pt idx="77">
                  <c:v>2061</c:v>
                </c:pt>
                <c:pt idx="78">
                  <c:v>1632</c:v>
                </c:pt>
                <c:pt idx="79">
                  <c:v>2681</c:v>
                </c:pt>
                <c:pt idx="80">
                  <c:v>3561</c:v>
                </c:pt>
                <c:pt idx="81">
                  <c:v>3550</c:v>
                </c:pt>
                <c:pt idx="82">
                  <c:v>3617</c:v>
                </c:pt>
                <c:pt idx="83">
                  <c:v>3681</c:v>
                </c:pt>
                <c:pt idx="84">
                  <c:v>3288</c:v>
                </c:pt>
                <c:pt idx="85">
                  <c:v>2388</c:v>
                </c:pt>
                <c:pt idx="86">
                  <c:v>1739</c:v>
                </c:pt>
                <c:pt idx="87">
                  <c:v>1115</c:v>
                </c:pt>
                <c:pt idx="88">
                  <c:v>1084</c:v>
                </c:pt>
                <c:pt idx="89">
                  <c:v>1137</c:v>
                </c:pt>
                <c:pt idx="90">
                  <c:v>934</c:v>
                </c:pt>
                <c:pt idx="91">
                  <c:v>1055</c:v>
                </c:pt>
                <c:pt idx="92">
                  <c:v>615</c:v>
                </c:pt>
                <c:pt idx="93">
                  <c:v>625</c:v>
                </c:pt>
                <c:pt idx="94">
                  <c:v>344</c:v>
                </c:pt>
                <c:pt idx="95">
                  <c:v>318</c:v>
                </c:pt>
                <c:pt idx="96">
                  <c:v>189</c:v>
                </c:pt>
                <c:pt idx="97">
                  <c:v>175</c:v>
                </c:pt>
                <c:pt idx="98">
                  <c:v>92</c:v>
                </c:pt>
                <c:pt idx="99">
                  <c:v>41</c:v>
                </c:pt>
                <c:pt idx="100">
                  <c:v>130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B5-467E-BAC3-79A34ED2FC48}"/>
            </c:ext>
          </c:extLst>
        </c:ser>
        <c:ser>
          <c:idx val="1"/>
          <c:order val="1"/>
          <c:tx>
            <c:v>Мужчины</c:v>
          </c:tx>
          <c:spPr>
            <a:solidFill>
              <a:srgbClr val="0070C0"/>
            </a:solidFill>
            <a:ln>
              <a:noFill/>
            </a:ln>
            <a:effectLst/>
          </c:spPr>
          <c:val>
            <c:numRef>
              <c:f>'6.2'!$P$5:$P$105</c:f>
              <c:numCache>
                <c:formatCode>General</c:formatCode>
                <c:ptCount val="101"/>
                <c:pt idx="0">
                  <c:v>-3137</c:v>
                </c:pt>
                <c:pt idx="1">
                  <c:v>-3356</c:v>
                </c:pt>
                <c:pt idx="2">
                  <c:v>-3661</c:v>
                </c:pt>
                <c:pt idx="3">
                  <c:v>-3931</c:v>
                </c:pt>
                <c:pt idx="4">
                  <c:v>-4383</c:v>
                </c:pt>
                <c:pt idx="5">
                  <c:v>-4888</c:v>
                </c:pt>
                <c:pt idx="6">
                  <c:v>-5128</c:v>
                </c:pt>
                <c:pt idx="7">
                  <c:v>-5282</c:v>
                </c:pt>
                <c:pt idx="8">
                  <c:v>-5149</c:v>
                </c:pt>
                <c:pt idx="9">
                  <c:v>-5060</c:v>
                </c:pt>
                <c:pt idx="10">
                  <c:v>-5084</c:v>
                </c:pt>
                <c:pt idx="11">
                  <c:v>-4984</c:v>
                </c:pt>
                <c:pt idx="12">
                  <c:v>-5022</c:v>
                </c:pt>
                <c:pt idx="13">
                  <c:v>-4919</c:v>
                </c:pt>
                <c:pt idx="14">
                  <c:v>-4609</c:v>
                </c:pt>
                <c:pt idx="15">
                  <c:v>-4263</c:v>
                </c:pt>
                <c:pt idx="16">
                  <c:v>-4247</c:v>
                </c:pt>
                <c:pt idx="17">
                  <c:v>-4376</c:v>
                </c:pt>
                <c:pt idx="18">
                  <c:v>-4566</c:v>
                </c:pt>
                <c:pt idx="19">
                  <c:v>-4437</c:v>
                </c:pt>
                <c:pt idx="20">
                  <c:v>-4414</c:v>
                </c:pt>
                <c:pt idx="21">
                  <c:v>-4482</c:v>
                </c:pt>
                <c:pt idx="22">
                  <c:v>-4269</c:v>
                </c:pt>
                <c:pt idx="23">
                  <c:v>-4197</c:v>
                </c:pt>
                <c:pt idx="24">
                  <c:v>-4190</c:v>
                </c:pt>
                <c:pt idx="25">
                  <c:v>-4583</c:v>
                </c:pt>
                <c:pt idx="26">
                  <c:v>-4837</c:v>
                </c:pt>
                <c:pt idx="27">
                  <c:v>-5225</c:v>
                </c:pt>
                <c:pt idx="28">
                  <c:v>-5173</c:v>
                </c:pt>
                <c:pt idx="29">
                  <c:v>-5827</c:v>
                </c:pt>
                <c:pt idx="30">
                  <c:v>-6400</c:v>
                </c:pt>
                <c:pt idx="31">
                  <c:v>-7250</c:v>
                </c:pt>
                <c:pt idx="32">
                  <c:v>-7900</c:v>
                </c:pt>
                <c:pt idx="33">
                  <c:v>-8322</c:v>
                </c:pt>
                <c:pt idx="34">
                  <c:v>-9003</c:v>
                </c:pt>
                <c:pt idx="35">
                  <c:v>-8458</c:v>
                </c:pt>
                <c:pt idx="36">
                  <c:v>-7975</c:v>
                </c:pt>
                <c:pt idx="37">
                  <c:v>-7738</c:v>
                </c:pt>
                <c:pt idx="38">
                  <c:v>-7943</c:v>
                </c:pt>
                <c:pt idx="39">
                  <c:v>-7468</c:v>
                </c:pt>
                <c:pt idx="40">
                  <c:v>-7193</c:v>
                </c:pt>
                <c:pt idx="41">
                  <c:v>-7386</c:v>
                </c:pt>
                <c:pt idx="42">
                  <c:v>-6848</c:v>
                </c:pt>
                <c:pt idx="43">
                  <c:v>-6901</c:v>
                </c:pt>
                <c:pt idx="44">
                  <c:v>-6637</c:v>
                </c:pt>
                <c:pt idx="45">
                  <c:v>-6559</c:v>
                </c:pt>
                <c:pt idx="46">
                  <c:v>-6224</c:v>
                </c:pt>
                <c:pt idx="47">
                  <c:v>-6239</c:v>
                </c:pt>
                <c:pt idx="48">
                  <c:v>-6061</c:v>
                </c:pt>
                <c:pt idx="49">
                  <c:v>-6042</c:v>
                </c:pt>
                <c:pt idx="50">
                  <c:v>-5896</c:v>
                </c:pt>
                <c:pt idx="51">
                  <c:v>-5824</c:v>
                </c:pt>
                <c:pt idx="52">
                  <c:v>-5311</c:v>
                </c:pt>
                <c:pt idx="53">
                  <c:v>-5314</c:v>
                </c:pt>
                <c:pt idx="54">
                  <c:v>-5181</c:v>
                </c:pt>
                <c:pt idx="55">
                  <c:v>-5425</c:v>
                </c:pt>
                <c:pt idx="56">
                  <c:v>-5494</c:v>
                </c:pt>
                <c:pt idx="57">
                  <c:v>-5777</c:v>
                </c:pt>
                <c:pt idx="58">
                  <c:v>-5971</c:v>
                </c:pt>
                <c:pt idx="59">
                  <c:v>-6074</c:v>
                </c:pt>
                <c:pt idx="60">
                  <c:v>-6416</c:v>
                </c:pt>
                <c:pt idx="61">
                  <c:v>-6479</c:v>
                </c:pt>
                <c:pt idx="62">
                  <c:v>-5912</c:v>
                </c:pt>
                <c:pt idx="63">
                  <c:v>-6071</c:v>
                </c:pt>
                <c:pt idx="64">
                  <c:v>-5810</c:v>
                </c:pt>
                <c:pt idx="65">
                  <c:v>-5431</c:v>
                </c:pt>
                <c:pt idx="66">
                  <c:v>-5009</c:v>
                </c:pt>
                <c:pt idx="67">
                  <c:v>-4670</c:v>
                </c:pt>
                <c:pt idx="68">
                  <c:v>-4080</c:v>
                </c:pt>
                <c:pt idx="69">
                  <c:v>-3890</c:v>
                </c:pt>
                <c:pt idx="70">
                  <c:v>-3545</c:v>
                </c:pt>
                <c:pt idx="71">
                  <c:v>-3699</c:v>
                </c:pt>
                <c:pt idx="72">
                  <c:v>-3393</c:v>
                </c:pt>
                <c:pt idx="73">
                  <c:v>-2803</c:v>
                </c:pt>
                <c:pt idx="74">
                  <c:v>-2321</c:v>
                </c:pt>
                <c:pt idx="75">
                  <c:v>-1727</c:v>
                </c:pt>
                <c:pt idx="76">
                  <c:v>-998</c:v>
                </c:pt>
                <c:pt idx="77">
                  <c:v>-804</c:v>
                </c:pt>
                <c:pt idx="78">
                  <c:v>-665</c:v>
                </c:pt>
                <c:pt idx="79">
                  <c:v>-910</c:v>
                </c:pt>
                <c:pt idx="80">
                  <c:v>-1144</c:v>
                </c:pt>
                <c:pt idx="81">
                  <c:v>-1035</c:v>
                </c:pt>
                <c:pt idx="82">
                  <c:v>-1010</c:v>
                </c:pt>
                <c:pt idx="83">
                  <c:v>-998</c:v>
                </c:pt>
                <c:pt idx="84">
                  <c:v>-960</c:v>
                </c:pt>
                <c:pt idx="85">
                  <c:v>-642</c:v>
                </c:pt>
                <c:pt idx="86">
                  <c:v>-498</c:v>
                </c:pt>
                <c:pt idx="87">
                  <c:v>-305</c:v>
                </c:pt>
                <c:pt idx="88">
                  <c:v>-232</c:v>
                </c:pt>
                <c:pt idx="89">
                  <c:v>-287</c:v>
                </c:pt>
                <c:pt idx="90">
                  <c:v>-222</c:v>
                </c:pt>
                <c:pt idx="91">
                  <c:v>-263</c:v>
                </c:pt>
                <c:pt idx="92">
                  <c:v>-132</c:v>
                </c:pt>
                <c:pt idx="93">
                  <c:v>-128</c:v>
                </c:pt>
                <c:pt idx="94">
                  <c:v>-81</c:v>
                </c:pt>
                <c:pt idx="95">
                  <c:v>-50</c:v>
                </c:pt>
                <c:pt idx="96">
                  <c:v>-34</c:v>
                </c:pt>
                <c:pt idx="97">
                  <c:v>-37</c:v>
                </c:pt>
                <c:pt idx="98">
                  <c:v>-22</c:v>
                </c:pt>
                <c:pt idx="99">
                  <c:v>-23</c:v>
                </c:pt>
                <c:pt idx="100">
                  <c:v>-56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B5-467E-BAC3-79A34ED2FC48}"/>
            </c:ext>
          </c:extLst>
        </c:ser>
        <c:gapWidth val="45"/>
        <c:overlap val="100"/>
        <c:axId val="80763136"/>
        <c:axId val="81158144"/>
      </c:barChart>
      <c:catAx>
        <c:axId val="8076313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158144"/>
        <c:crosses val="autoZero"/>
        <c:auto val="1"/>
        <c:lblAlgn val="ctr"/>
        <c:lblOffset val="100"/>
        <c:tickLblSkip val="1"/>
      </c:catAx>
      <c:valAx>
        <c:axId val="8115814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Black]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763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462795157786605"/>
          <c:y val="4.1817399943651148E-2"/>
          <c:w val="0.83812981546248977"/>
          <c:h val="0.61976290827723945"/>
        </c:manualLayout>
      </c:layout>
      <c:lineChart>
        <c:grouping val="standard"/>
        <c:ser>
          <c:idx val="0"/>
          <c:order val="0"/>
          <c:tx>
            <c:strRef>
              <c:f>'Смол. обл кв'!$A$4</c:f>
              <c:strCache>
                <c:ptCount val="1"/>
                <c:pt idx="0">
                  <c:v>Количество
 вакансий</c:v>
                </c:pt>
              </c:strCache>
            </c:strRef>
          </c:tx>
          <c:marker>
            <c:symbol val="circle"/>
            <c:size val="4"/>
          </c:marker>
          <c:cat>
            <c:numRef>
              <c:f>'Смол. обл кв'!$B$3:$P$3</c:f>
              <c:numCache>
                <c:formatCode>mmm/yy</c:formatCode>
                <c:ptCount val="15"/>
                <c:pt idx="0">
                  <c:v>44197</c:v>
                </c:pt>
                <c:pt idx="1">
                  <c:v>44256</c:v>
                </c:pt>
                <c:pt idx="2">
                  <c:v>44348</c:v>
                </c:pt>
                <c:pt idx="3">
                  <c:v>44440</c:v>
                </c:pt>
                <c:pt idx="4">
                  <c:v>44531</c:v>
                </c:pt>
                <c:pt idx="5">
                  <c:v>44621</c:v>
                </c:pt>
                <c:pt idx="6">
                  <c:v>44713</c:v>
                </c:pt>
                <c:pt idx="7">
                  <c:v>44805</c:v>
                </c:pt>
                <c:pt idx="8">
                  <c:v>44896</c:v>
                </c:pt>
                <c:pt idx="9">
                  <c:v>44986</c:v>
                </c:pt>
                <c:pt idx="10">
                  <c:v>45078</c:v>
                </c:pt>
                <c:pt idx="11">
                  <c:v>45170</c:v>
                </c:pt>
                <c:pt idx="12">
                  <c:v>45261</c:v>
                </c:pt>
                <c:pt idx="13">
                  <c:v>45352</c:v>
                </c:pt>
                <c:pt idx="14">
                  <c:v>45444</c:v>
                </c:pt>
              </c:numCache>
            </c:numRef>
          </c:cat>
          <c:val>
            <c:numRef>
              <c:f>'Смол. обл кв'!$B$4:$P$4</c:f>
              <c:numCache>
                <c:formatCode>#,##0</c:formatCode>
                <c:ptCount val="15"/>
                <c:pt idx="0">
                  <c:v>12401</c:v>
                </c:pt>
                <c:pt idx="1">
                  <c:v>11880</c:v>
                </c:pt>
                <c:pt idx="2">
                  <c:v>13143</c:v>
                </c:pt>
                <c:pt idx="3">
                  <c:v>14007</c:v>
                </c:pt>
                <c:pt idx="4">
                  <c:v>11720</c:v>
                </c:pt>
                <c:pt idx="5">
                  <c:v>11395</c:v>
                </c:pt>
                <c:pt idx="6">
                  <c:v>11494</c:v>
                </c:pt>
                <c:pt idx="7">
                  <c:v>12843</c:v>
                </c:pt>
                <c:pt idx="8">
                  <c:v>11710</c:v>
                </c:pt>
                <c:pt idx="9">
                  <c:v>12621</c:v>
                </c:pt>
                <c:pt idx="10">
                  <c:v>15664</c:v>
                </c:pt>
                <c:pt idx="11">
                  <c:v>14326</c:v>
                </c:pt>
                <c:pt idx="12" formatCode="General">
                  <c:v>13779</c:v>
                </c:pt>
                <c:pt idx="13" formatCode="General">
                  <c:v>14977</c:v>
                </c:pt>
                <c:pt idx="14" formatCode="General">
                  <c:v>17218</c:v>
                </c:pt>
              </c:numCache>
            </c:numRef>
          </c:val>
        </c:ser>
        <c:ser>
          <c:idx val="1"/>
          <c:order val="1"/>
          <c:tx>
            <c:strRef>
              <c:f>'Смол. обл кв'!$A$5</c:f>
              <c:strCache>
                <c:ptCount val="1"/>
                <c:pt idx="0">
                  <c:v>Численность
безработных
 граждан</c:v>
                </c:pt>
              </c:strCache>
            </c:strRef>
          </c:tx>
          <c:marker>
            <c:symbol val="circle"/>
            <c:size val="4"/>
            <c:spPr>
              <a:ln w="3175" cap="rnd"/>
            </c:spPr>
          </c:marker>
          <c:cat>
            <c:numRef>
              <c:f>'Смол. обл кв'!$B$3:$P$3</c:f>
              <c:numCache>
                <c:formatCode>mmm/yy</c:formatCode>
                <c:ptCount val="15"/>
                <c:pt idx="0">
                  <c:v>44197</c:v>
                </c:pt>
                <c:pt idx="1">
                  <c:v>44256</c:v>
                </c:pt>
                <c:pt idx="2">
                  <c:v>44348</c:v>
                </c:pt>
                <c:pt idx="3">
                  <c:v>44440</c:v>
                </c:pt>
                <c:pt idx="4">
                  <c:v>44531</c:v>
                </c:pt>
                <c:pt idx="5">
                  <c:v>44621</c:v>
                </c:pt>
                <c:pt idx="6">
                  <c:v>44713</c:v>
                </c:pt>
                <c:pt idx="7">
                  <c:v>44805</c:v>
                </c:pt>
                <c:pt idx="8">
                  <c:v>44896</c:v>
                </c:pt>
                <c:pt idx="9">
                  <c:v>44986</c:v>
                </c:pt>
                <c:pt idx="10">
                  <c:v>45078</c:v>
                </c:pt>
                <c:pt idx="11">
                  <c:v>45170</c:v>
                </c:pt>
                <c:pt idx="12">
                  <c:v>45261</c:v>
                </c:pt>
                <c:pt idx="13">
                  <c:v>45352</c:v>
                </c:pt>
                <c:pt idx="14">
                  <c:v>45444</c:v>
                </c:pt>
              </c:numCache>
            </c:numRef>
          </c:cat>
          <c:val>
            <c:numRef>
              <c:f>'Смол. обл кв'!$B$5:$P$5</c:f>
              <c:numCache>
                <c:formatCode>#,##0</c:formatCode>
                <c:ptCount val="15"/>
                <c:pt idx="0">
                  <c:v>17829</c:v>
                </c:pt>
                <c:pt idx="1">
                  <c:v>12010</c:v>
                </c:pt>
                <c:pt idx="2">
                  <c:v>6416</c:v>
                </c:pt>
                <c:pt idx="3">
                  <c:v>4905</c:v>
                </c:pt>
                <c:pt idx="4">
                  <c:v>4667</c:v>
                </c:pt>
                <c:pt idx="5">
                  <c:v>3618</c:v>
                </c:pt>
                <c:pt idx="6">
                  <c:v>4309</c:v>
                </c:pt>
                <c:pt idx="7">
                  <c:v>4109</c:v>
                </c:pt>
                <c:pt idx="8">
                  <c:v>3203</c:v>
                </c:pt>
                <c:pt idx="9">
                  <c:v>3092</c:v>
                </c:pt>
                <c:pt idx="10">
                  <c:v>3471</c:v>
                </c:pt>
                <c:pt idx="11">
                  <c:v>3311</c:v>
                </c:pt>
                <c:pt idx="12">
                  <c:v>2618</c:v>
                </c:pt>
                <c:pt idx="13">
                  <c:v>2306</c:v>
                </c:pt>
                <c:pt idx="14">
                  <c:v>2531</c:v>
                </c:pt>
              </c:numCache>
            </c:numRef>
          </c:val>
        </c:ser>
        <c:marker val="1"/>
        <c:axId val="119431552"/>
        <c:axId val="124409728"/>
      </c:lineChart>
      <c:dateAx>
        <c:axId val="119431552"/>
        <c:scaling>
          <c:orientation val="minMax"/>
        </c:scaling>
        <c:axPos val="b"/>
        <c:numFmt formatCode="mmm/yy" sourceLinked="1"/>
        <c:tickLblPos val="nextTo"/>
        <c:crossAx val="124409728"/>
        <c:crosses val="autoZero"/>
        <c:auto val="1"/>
        <c:lblOffset val="100"/>
        <c:baseTimeUnit val="months"/>
      </c:dateAx>
      <c:valAx>
        <c:axId val="124409728"/>
        <c:scaling>
          <c:orientation val="minMax"/>
        </c:scaling>
        <c:axPos val="l"/>
        <c:majorGridlines/>
        <c:numFmt formatCode="#,##0" sourceLinked="1"/>
        <c:tickLblPos val="nextTo"/>
        <c:crossAx val="119431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852715366805227"/>
          <c:y val="0.84485994335453829"/>
          <c:w val="0.63654962030993212"/>
          <c:h val="0.13145295009737959"/>
        </c:manualLayout>
      </c:layout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9C679-8BBB-466F-9E66-938A61040EAD}" type="datetimeFigureOut">
              <a:rPr lang="ru-RU" smtClean="0"/>
              <a:pPr/>
              <a:t>08.08.2024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9650" y="801688"/>
            <a:ext cx="55403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E941A-C68D-40C0-888F-7543C55EC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1336675"/>
            <a:ext cx="4981575" cy="3605213"/>
          </a:xfrm>
          <a:prstGeom prst="rect">
            <a:avLst/>
          </a:prstGeom>
          <a:ln w="0">
            <a:noFill/>
          </a:ln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755639" y="5145121"/>
            <a:ext cx="6045120" cy="42069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spc="-1" dirty="0">
              <a:latin typeface="Arial"/>
            </a:endParaRPr>
          </a:p>
        </p:txBody>
      </p:sp>
      <p:sp>
        <p:nvSpPr>
          <p:cNvPr id="372" name="CustomShape 3"/>
          <p:cNvSpPr/>
          <p:nvPr/>
        </p:nvSpPr>
        <p:spPr>
          <a:xfrm>
            <a:off x="4281481" y="10155240"/>
            <a:ext cx="327348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A532152C-72A1-484F-807C-BBFDD0C32FB0}" type="slidenum">
              <a:rPr lang="ru-RU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</a:t>
            </a:fld>
            <a:endParaRPr lang="ru-RU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1336675"/>
            <a:ext cx="4981575" cy="3605213"/>
          </a:xfrm>
          <a:prstGeom prst="rect">
            <a:avLst/>
          </a:prstGeom>
          <a:ln w="0">
            <a:noFill/>
          </a:ln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755639" y="5145121"/>
            <a:ext cx="6045120" cy="42069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spc="-1" dirty="0">
              <a:latin typeface="Arial"/>
            </a:endParaRPr>
          </a:p>
        </p:txBody>
      </p:sp>
      <p:sp>
        <p:nvSpPr>
          <p:cNvPr id="372" name="CustomShape 3"/>
          <p:cNvSpPr/>
          <p:nvPr/>
        </p:nvSpPr>
        <p:spPr>
          <a:xfrm>
            <a:off x="4281481" y="10155240"/>
            <a:ext cx="327348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A532152C-72A1-484F-807C-BBFDD0C32FB0}" type="slidenum">
              <a:rPr lang="ru-RU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2</a:t>
            </a:fld>
            <a:endParaRPr lang="ru-RU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1336675"/>
            <a:ext cx="4981575" cy="3605213"/>
          </a:xfrm>
          <a:prstGeom prst="rect">
            <a:avLst/>
          </a:prstGeom>
          <a:ln w="0">
            <a:noFill/>
          </a:ln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755639" y="5145121"/>
            <a:ext cx="6045120" cy="42069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spc="-1" dirty="0">
              <a:latin typeface="Arial"/>
            </a:endParaRPr>
          </a:p>
        </p:txBody>
      </p:sp>
      <p:sp>
        <p:nvSpPr>
          <p:cNvPr id="372" name="CustomShape 3"/>
          <p:cNvSpPr/>
          <p:nvPr/>
        </p:nvSpPr>
        <p:spPr>
          <a:xfrm>
            <a:off x="4281481" y="10155240"/>
            <a:ext cx="327348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A532152C-72A1-484F-807C-BBFDD0C32FB0}" type="slidenum">
              <a:rPr lang="ru-RU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3</a:t>
            </a:fld>
            <a:endParaRPr lang="ru-RU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1336675"/>
            <a:ext cx="4981575" cy="3605213"/>
          </a:xfrm>
          <a:prstGeom prst="rect">
            <a:avLst/>
          </a:prstGeom>
          <a:ln w="0">
            <a:noFill/>
          </a:ln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755639" y="5145121"/>
            <a:ext cx="6045120" cy="42069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spc="-1" dirty="0">
              <a:latin typeface="Arial"/>
            </a:endParaRPr>
          </a:p>
        </p:txBody>
      </p:sp>
      <p:sp>
        <p:nvSpPr>
          <p:cNvPr id="372" name="CustomShape 3"/>
          <p:cNvSpPr/>
          <p:nvPr/>
        </p:nvSpPr>
        <p:spPr>
          <a:xfrm>
            <a:off x="4281481" y="10155240"/>
            <a:ext cx="327348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A532152C-72A1-484F-807C-BBFDD0C32FB0}" type="slidenum">
              <a:rPr lang="ru-RU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</a:t>
            </a:fld>
            <a:endParaRPr lang="ru-RU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1336675"/>
            <a:ext cx="4981575" cy="3605213"/>
          </a:xfrm>
          <a:prstGeom prst="rect">
            <a:avLst/>
          </a:prstGeom>
          <a:ln w="0">
            <a:noFill/>
          </a:ln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755639" y="5145121"/>
            <a:ext cx="6045120" cy="42069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spc="-1" dirty="0">
              <a:latin typeface="Arial"/>
            </a:endParaRPr>
          </a:p>
        </p:txBody>
      </p:sp>
      <p:sp>
        <p:nvSpPr>
          <p:cNvPr id="372" name="CustomShape 3"/>
          <p:cNvSpPr/>
          <p:nvPr/>
        </p:nvSpPr>
        <p:spPr>
          <a:xfrm>
            <a:off x="4281481" y="10155240"/>
            <a:ext cx="327348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A532152C-72A1-484F-807C-BBFDD0C32FB0}" type="slidenum">
              <a:rPr lang="ru-RU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5</a:t>
            </a:fld>
            <a:endParaRPr lang="ru-RU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1336675"/>
            <a:ext cx="4981575" cy="3605213"/>
          </a:xfrm>
          <a:prstGeom prst="rect">
            <a:avLst/>
          </a:prstGeom>
          <a:ln w="0">
            <a:noFill/>
          </a:ln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755639" y="5145121"/>
            <a:ext cx="6045120" cy="42069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spc="-1" dirty="0">
              <a:latin typeface="Arial"/>
            </a:endParaRPr>
          </a:p>
        </p:txBody>
      </p:sp>
      <p:sp>
        <p:nvSpPr>
          <p:cNvPr id="372" name="CustomShape 3"/>
          <p:cNvSpPr/>
          <p:nvPr/>
        </p:nvSpPr>
        <p:spPr>
          <a:xfrm>
            <a:off x="4281481" y="10155240"/>
            <a:ext cx="327348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A532152C-72A1-484F-807C-BBFDD0C32FB0}" type="slidenum">
              <a:rPr lang="ru-RU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6</a:t>
            </a:fld>
            <a:endParaRPr lang="ru-RU" spc="-1" dirty="0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04280" y="96840"/>
            <a:ext cx="7280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04280" y="1369800"/>
            <a:ext cx="7280280" cy="161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04280" y="3143160"/>
            <a:ext cx="7280280" cy="161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04280" y="96840"/>
            <a:ext cx="7280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04280" y="1369800"/>
            <a:ext cx="3552480" cy="161928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134600" y="1369800"/>
            <a:ext cx="3552480" cy="161928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04280" y="3143160"/>
            <a:ext cx="3552480" cy="161928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134600" y="3143160"/>
            <a:ext cx="3552480" cy="161928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04280" y="96840"/>
            <a:ext cx="7280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04280" y="1369800"/>
            <a:ext cx="2343960" cy="1619280"/>
          </a:xfrm>
          <a:prstGeom prst="rect">
            <a:avLst/>
          </a:prstGeom>
        </p:spPr>
        <p:txBody>
          <a:bodyPr lIns="0" tIns="0" rIns="0" bIns="0">
            <a:normAutofit fontScale="60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865960" y="1369800"/>
            <a:ext cx="2343960" cy="1619280"/>
          </a:xfrm>
          <a:prstGeom prst="rect">
            <a:avLst/>
          </a:prstGeom>
        </p:spPr>
        <p:txBody>
          <a:bodyPr lIns="0" tIns="0" rIns="0" bIns="0">
            <a:normAutofit fontScale="60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327280" y="1369800"/>
            <a:ext cx="2343960" cy="1619280"/>
          </a:xfrm>
          <a:prstGeom prst="rect">
            <a:avLst/>
          </a:prstGeom>
        </p:spPr>
        <p:txBody>
          <a:bodyPr lIns="0" tIns="0" rIns="0" bIns="0">
            <a:normAutofit fontScale="60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04280" y="3143160"/>
            <a:ext cx="2343960" cy="1619280"/>
          </a:xfrm>
          <a:prstGeom prst="rect">
            <a:avLst/>
          </a:prstGeom>
        </p:spPr>
        <p:txBody>
          <a:bodyPr lIns="0" tIns="0" rIns="0" bIns="0">
            <a:normAutofit fontScale="60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865960" y="3143160"/>
            <a:ext cx="2343960" cy="1619280"/>
          </a:xfrm>
          <a:prstGeom prst="rect">
            <a:avLst/>
          </a:prstGeom>
        </p:spPr>
        <p:txBody>
          <a:bodyPr lIns="0" tIns="0" rIns="0" bIns="0">
            <a:normAutofit fontScale="60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5327280" y="3143160"/>
            <a:ext cx="2343960" cy="1619280"/>
          </a:xfrm>
          <a:prstGeom prst="rect">
            <a:avLst/>
          </a:prstGeom>
        </p:spPr>
        <p:txBody>
          <a:bodyPr lIns="0" tIns="0" rIns="0" bIns="0">
            <a:normAutofit fontScale="60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04280" y="96840"/>
            <a:ext cx="7280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04280" y="1369800"/>
            <a:ext cx="7280280" cy="339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04280" y="96840"/>
            <a:ext cx="7280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04280" y="1369800"/>
            <a:ext cx="7280280" cy="339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04280" y="96840"/>
            <a:ext cx="7280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04280" y="1369800"/>
            <a:ext cx="3552480" cy="339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134600" y="1369800"/>
            <a:ext cx="3552480" cy="339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04280" y="96840"/>
            <a:ext cx="7280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04280" y="233280"/>
            <a:ext cx="7280280" cy="4530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04280" y="96840"/>
            <a:ext cx="7280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04280" y="1369800"/>
            <a:ext cx="3552480" cy="161928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134600" y="1369800"/>
            <a:ext cx="3552480" cy="339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04280" y="3143160"/>
            <a:ext cx="3552480" cy="161928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04280" y="96840"/>
            <a:ext cx="7280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04280" y="1369800"/>
            <a:ext cx="3552480" cy="339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134600" y="1369800"/>
            <a:ext cx="3552480" cy="161928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134600" y="3143160"/>
            <a:ext cx="3552480" cy="161928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04280" y="96840"/>
            <a:ext cx="7280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04280" y="1369800"/>
            <a:ext cx="3552480" cy="161928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134600" y="1369800"/>
            <a:ext cx="3552480" cy="161928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04280" y="3143160"/>
            <a:ext cx="7280280" cy="161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04280" y="233280"/>
            <a:ext cx="7280280" cy="97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04280" y="1369800"/>
            <a:ext cx="7280280" cy="339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0" y="0"/>
            <a:ext cx="8089900" cy="5854700"/>
            <a:chOff x="0" y="0"/>
            <a:chExt cx="9906000" cy="6858000"/>
          </a:xfrm>
        </p:grpSpPr>
        <p:pic>
          <p:nvPicPr>
            <p:cNvPr id="16" name="Picture 8"/>
            <p:cNvPicPr/>
            <p:nvPr/>
          </p:nvPicPr>
          <p:blipFill>
            <a:blip r:embed="rId3" cstate="print"/>
            <a:srcRect l="46531" r="120"/>
            <a:stretch/>
          </p:blipFill>
          <p:spPr>
            <a:xfrm>
              <a:off x="2144688" y="2057"/>
              <a:ext cx="4016896" cy="6855943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5" name="Picture 8"/>
            <p:cNvPicPr/>
            <p:nvPr/>
          </p:nvPicPr>
          <p:blipFill>
            <a:blip r:embed="rId3" cstate="print"/>
            <a:srcRect l="46531" r="120"/>
            <a:stretch/>
          </p:blipFill>
          <p:spPr>
            <a:xfrm>
              <a:off x="5889104" y="2057"/>
              <a:ext cx="4016896" cy="6855943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" name="Picture 8"/>
            <p:cNvPicPr/>
            <p:nvPr/>
          </p:nvPicPr>
          <p:blipFill>
            <a:blip r:embed="rId3" cstate="print"/>
            <a:srcRect l="66820" r="120"/>
            <a:stretch/>
          </p:blipFill>
          <p:spPr>
            <a:xfrm>
              <a:off x="0" y="0"/>
              <a:ext cx="2489176" cy="6855943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94" name="Рукописный ввод 30"/>
          <p:cNvPicPr/>
          <p:nvPr/>
        </p:nvPicPr>
        <p:blipFill>
          <a:blip r:embed="rId4" cstate="print"/>
          <a:stretch/>
        </p:blipFill>
        <p:spPr>
          <a:xfrm>
            <a:off x="2454952" y="1417685"/>
            <a:ext cx="8702" cy="11195"/>
          </a:xfrm>
          <a:prstGeom prst="rect">
            <a:avLst/>
          </a:prstGeom>
          <a:ln w="0"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4691822" y="3173244"/>
            <a:ext cx="2666888" cy="4466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/>
            <a:endParaRPr lang="ru-RU" sz="2800" b="1" spc="-1" dirty="0">
              <a:solidFill>
                <a:srgbClr val="FF0000"/>
              </a:solidFill>
              <a:latin typeface="Montserrat Medium"/>
              <a:ea typeface="DejaVu Sans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5867953" y="5386290"/>
            <a:ext cx="529569" cy="1538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pc="-1" dirty="0" smtClean="0">
                <a:solidFill>
                  <a:srgbClr val="0070C0"/>
                </a:solidFill>
                <a:latin typeface="Montserrat"/>
                <a:ea typeface="DejaVu Sans"/>
              </a:rPr>
              <a:t>2024 год</a:t>
            </a:r>
            <a:endParaRPr lang="ru-RU" sz="1000" b="1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02" name="Graphic 6"/>
          <p:cNvPicPr/>
          <p:nvPr/>
        </p:nvPicPr>
        <p:blipFill>
          <a:blip r:embed="rId5" cstate="print"/>
          <a:stretch/>
        </p:blipFill>
        <p:spPr>
          <a:xfrm>
            <a:off x="6573631" y="406936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21" name="CustomShape 5"/>
          <p:cNvSpPr/>
          <p:nvPr/>
        </p:nvSpPr>
        <p:spPr>
          <a:xfrm>
            <a:off x="258736" y="284144"/>
            <a:ext cx="5778722" cy="5399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23526" rIns="47051" bIns="23526" anchor="t">
            <a:spAutoFit/>
          </a:bodyPr>
          <a:lstStyle/>
          <a:p>
            <a:pPr algn="ctr">
              <a:spcBef>
                <a:spcPts val="314"/>
              </a:spcBef>
              <a:spcAft>
                <a:spcPts val="314"/>
              </a:spcAft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Министерство труда и занятости населения Смоленской области</a:t>
            </a:r>
            <a:endParaRPr lang="ru-RU" sz="1600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3868531" y="1697880"/>
            <a:ext cx="4071262" cy="6463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spc="-1" dirty="0">
              <a:solidFill>
                <a:srgbClr val="0070C0"/>
              </a:solidFill>
              <a:latin typeface="Montserrat Medium"/>
              <a:ea typeface="DejaVu Sans"/>
            </a:endParaRPr>
          </a:p>
        </p:txBody>
      </p:sp>
      <p:sp>
        <p:nvSpPr>
          <p:cNvPr id="13" name="Заголовок 1"/>
          <p:cNvSpPr/>
          <p:nvPr/>
        </p:nvSpPr>
        <p:spPr>
          <a:xfrm>
            <a:off x="258736" y="1284276"/>
            <a:ext cx="7215238" cy="19288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algn="ctr">
              <a:spcBef>
                <a:spcPts val="314"/>
              </a:spcBef>
              <a:spcAft>
                <a:spcPts val="314"/>
              </a:spcAft>
            </a:pPr>
            <a:r>
              <a:rPr lang="ru-RU" sz="2800" b="1" spc="-1" dirty="0" smtClean="0">
                <a:solidFill>
                  <a:srgbClr val="00518E"/>
                </a:solidFill>
                <a:latin typeface="Montserrat Medium"/>
              </a:rPr>
              <a:t>Рынок труда. Выбор профессии. Целевое обучение.</a:t>
            </a:r>
            <a:endParaRPr lang="ru-RU" sz="2800" spc="-1" dirty="0">
              <a:solidFill>
                <a:srgbClr val="00518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3050" y="4284672"/>
            <a:ext cx="40449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«Кто владеет информацией, </a:t>
            </a:r>
          </a:p>
          <a:p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тот владеет миром». </a:t>
            </a:r>
          </a:p>
          <a:p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                     Натан Ротшильд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0" y="1036800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/>
          <a:stretch/>
        </p:blipFill>
        <p:spPr>
          <a:xfrm>
            <a:off x="27716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Как посмотреть предложения, размещенные работодателями на портале «Работа в России»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488" y="927086"/>
            <a:ext cx="64484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0" y="1036800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/>
          <a:stretch/>
        </p:blipFill>
        <p:spPr>
          <a:xfrm>
            <a:off x="27716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Как посмотреть предложения, размещенные работодателями на портале «Работа в России»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364" y="1498590"/>
            <a:ext cx="701632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0" y="1036800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/>
          <a:stretch/>
        </p:blipFill>
        <p:spPr>
          <a:xfrm>
            <a:off x="27716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Как посмотреть предложения, размещенные работодателями на портале «Работа в России»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094" y="1284275"/>
            <a:ext cx="7707070" cy="364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0" y="1036800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/>
          <a:stretch/>
        </p:blipFill>
        <p:spPr>
          <a:xfrm>
            <a:off x="27716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Как посмотреть предложения, размещенные работодателями на портале «Работа в России»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736" y="756475"/>
            <a:ext cx="7500990" cy="447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0" y="1036800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/>
          <a:stretch/>
        </p:blipFill>
        <p:spPr>
          <a:xfrm>
            <a:off x="27716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Как посмотреть предложения, размещенные работодателями на портале «Работа в России»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050" y="712772"/>
            <a:ext cx="5500726" cy="455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0" y="1036800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/>
          <a:stretch/>
        </p:blipFill>
        <p:spPr>
          <a:xfrm>
            <a:off x="27716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Как посмотреть предложения, размещенные работодателями на портале «Работа в России»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736" y="784210"/>
            <a:ext cx="770157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0" y="1036800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/>
          <a:stretch/>
        </p:blipFill>
        <p:spPr>
          <a:xfrm>
            <a:off x="27716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114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Подача заявки на заключение договора о целевом обучении по образовательной программе среднего профессионального или высшего образования с использованием </a:t>
            </a:r>
            <a:r>
              <a:rPr lang="ru-RU" sz="1600" b="1" spc="-1" dirty="0" err="1" smtClean="0">
                <a:solidFill>
                  <a:srgbClr val="C00000"/>
                </a:solidFill>
                <a:latin typeface="Montserrat Medium"/>
              </a:rPr>
              <a:t>Госуслуг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 (для поступающих)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364" y="1784342"/>
            <a:ext cx="57626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0" y="1036800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/>
          <a:stretch/>
        </p:blipFill>
        <p:spPr>
          <a:xfrm>
            <a:off x="27716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114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Подача заявки на заключение договора о целевом обучении по образовательной программе среднего профессионального или высшего образования с использованием </a:t>
            </a:r>
            <a:r>
              <a:rPr lang="ru-RU" sz="1600" b="1" spc="-1" dirty="0" err="1" smtClean="0">
                <a:solidFill>
                  <a:srgbClr val="C00000"/>
                </a:solidFill>
                <a:latin typeface="Montserrat Medium"/>
              </a:rPr>
              <a:t>Госуслуг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 (для поступающих)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30" y="1280212"/>
            <a:ext cx="5786478" cy="391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0" y="1036800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/>
          <a:stretch/>
        </p:blipFill>
        <p:spPr>
          <a:xfrm>
            <a:off x="27716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114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Подача заявки на заключение договора о целевом обучении по образовательной программе среднего профессионального или высшего образования с использованием </a:t>
            </a:r>
            <a:r>
              <a:rPr lang="ru-RU" sz="1600" b="1" spc="-1" dirty="0" err="1" smtClean="0">
                <a:solidFill>
                  <a:srgbClr val="C00000"/>
                </a:solidFill>
                <a:latin typeface="Montserrat Medium"/>
              </a:rPr>
              <a:t>Госуслуг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 (для поступающих)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52" y="1212839"/>
            <a:ext cx="5808785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0" y="1036800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/>
          <a:stretch/>
        </p:blipFill>
        <p:spPr>
          <a:xfrm>
            <a:off x="27716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114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Подача заявки на заключение договора о целевом обучении по образовательной программе среднего профессионального или высшего образования с использованием </a:t>
            </a:r>
            <a:r>
              <a:rPr lang="ru-RU" sz="1600" b="1" spc="-1" dirty="0" err="1" smtClean="0">
                <a:solidFill>
                  <a:srgbClr val="C00000"/>
                </a:solidFill>
                <a:latin typeface="Montserrat Medium"/>
              </a:rPr>
              <a:t>Госуслуг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 (для поступающих)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2904"/>
            <a:ext cx="80899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укописный ввод 30"/>
          <p:cNvPicPr/>
          <p:nvPr/>
        </p:nvPicPr>
        <p:blipFill>
          <a:blip r:embed="rId3" cstate="print"/>
          <a:stretch/>
        </p:blipFill>
        <p:spPr>
          <a:xfrm>
            <a:off x="2454952" y="1417685"/>
            <a:ext cx="8702" cy="11195"/>
          </a:xfrm>
          <a:prstGeom prst="rect">
            <a:avLst/>
          </a:prstGeom>
          <a:ln w="0"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4691822" y="3173244"/>
            <a:ext cx="2666888" cy="4466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/>
            <a:endParaRPr lang="ru-RU" sz="2800" b="1" spc="-1" dirty="0">
              <a:solidFill>
                <a:srgbClr val="FF0000"/>
              </a:solidFill>
              <a:latin typeface="Montserrat Medium"/>
              <a:ea typeface="DejaVu Sans"/>
            </a:endParaRPr>
          </a:p>
        </p:txBody>
      </p:sp>
      <p:pic>
        <p:nvPicPr>
          <p:cNvPr id="102" name="Graphic 6"/>
          <p:cNvPicPr/>
          <p:nvPr/>
        </p:nvPicPr>
        <p:blipFill>
          <a:blip r:embed="rId4" cstate="print"/>
          <a:stretch/>
        </p:blipFill>
        <p:spPr>
          <a:xfrm>
            <a:off x="6616718" y="212706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21" name="CustomShape 5"/>
          <p:cNvSpPr/>
          <p:nvPr/>
        </p:nvSpPr>
        <p:spPr>
          <a:xfrm>
            <a:off x="330174" y="284144"/>
            <a:ext cx="5778722" cy="2937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23526" rIns="47051" bIns="23526" anchor="t">
            <a:spAutoFit/>
          </a:bodyPr>
          <a:lstStyle/>
          <a:p>
            <a:pPr algn="ctr">
              <a:spcBef>
                <a:spcPts val="314"/>
              </a:spcBef>
              <a:spcAft>
                <a:spcPts val="314"/>
              </a:spcAft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Рынок труда. Выбор профессии. Целевое обучение</a:t>
            </a:r>
            <a:endParaRPr lang="ru-RU" sz="1600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3868531" y="1697880"/>
            <a:ext cx="4071262" cy="6463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spc="-1" dirty="0">
              <a:solidFill>
                <a:srgbClr val="0070C0"/>
              </a:solidFill>
              <a:latin typeface="Montserrat Medium"/>
              <a:ea typeface="DejaVu San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855648"/>
            <a:ext cx="810679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6902470" y="998524"/>
            <a:ext cx="118743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J:\Пользователи\Обмен\ВИКЕНТЬЕВА\от Инны Юргенсон\Для презентации_низ.png"/>
          <p:cNvPicPr/>
          <p:nvPr/>
        </p:nvPicPr>
        <p:blipFill>
          <a:blip r:embed="rId6"/>
          <a:stretch/>
        </p:blipFill>
        <p:spPr>
          <a:xfrm>
            <a:off x="27716" y="5141928"/>
            <a:ext cx="8089200" cy="71203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0" y="1036800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/>
          <a:stretch/>
        </p:blipFill>
        <p:spPr>
          <a:xfrm>
            <a:off x="27716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114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Подача заявки на заключение договора о целевом обучении по образовательной программе среднего профессионального или высшего образования с использованием </a:t>
            </a:r>
            <a:r>
              <a:rPr lang="ru-RU" sz="1600" b="1" spc="-1" dirty="0" err="1" smtClean="0">
                <a:solidFill>
                  <a:srgbClr val="C00000"/>
                </a:solidFill>
                <a:latin typeface="Montserrat Medium"/>
              </a:rPr>
              <a:t>Госуслуг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 (для поступающих)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050" y="1141400"/>
            <a:ext cx="5905496" cy="40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0" y="1036800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/>
          <a:stretch/>
        </p:blipFill>
        <p:spPr>
          <a:xfrm>
            <a:off x="27716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114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Подача заявки на заключение договора о целевом обучении по образовательной программе среднего профессионального или высшего образования в письменном виде (для поступающих)</a:t>
            </a: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58736" y="1212838"/>
            <a:ext cx="750099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Заявка подается в письменном виде на бумажном носителе в приемную комиссию образовательной организации, в которую собирается поступать абитуриент.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Заявка подается не позднее дня завершения приема документов от поступающих на обучение в образовательную организацию.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 заявки можно скопировать из постановления Правительства РФ    от  27.04.2024 № 555.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Вместе с заявкой предоставляется:   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з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аявление о согласии на обработку персональных данных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согласие законного представителя несовершеннолетнего гражданина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0" y="1036800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/>
          <a:stretch/>
        </p:blipFill>
        <p:spPr>
          <a:xfrm>
            <a:off x="27716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114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Подача заявки на заключение договора о целевом обучении по образовательной программе среднего профессионального или высшего образования в письменном виде (для студентов в процессе обучения)</a:t>
            </a: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58736" y="1355714"/>
            <a:ext cx="750099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ts val="12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Заявка подается в письменном виде на бумажном носителе заказчику или в образовательную организацию, в которой осуществляется обучение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Заявка подается в сроки установленные заказчиком в предложении.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 заявки можно скопировать из постановления Правительства РФ    от  27.04.2024 № 555.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Вместе с заявкой предоставляется:   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з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аявление о согласии на обработку персональных данных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согласие законного представителя несовершеннолетнего гражданина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0" y="1036800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/>
          <a:stretch/>
        </p:blipFill>
        <p:spPr>
          <a:xfrm>
            <a:off x="27716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114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Подача заявки на заключение договора о целевом обучении по образовательной программе среднего профессионального или высшего образования в письменном виде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240" y="1141400"/>
            <a:ext cx="6973908" cy="435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укописный ввод 30"/>
          <p:cNvPicPr/>
          <p:nvPr/>
        </p:nvPicPr>
        <p:blipFill>
          <a:blip r:embed="rId3" cstate="print"/>
          <a:stretch/>
        </p:blipFill>
        <p:spPr>
          <a:xfrm>
            <a:off x="2454952" y="1417685"/>
            <a:ext cx="8702" cy="11195"/>
          </a:xfrm>
          <a:prstGeom prst="rect">
            <a:avLst/>
          </a:prstGeom>
          <a:ln w="0"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4691822" y="3173244"/>
            <a:ext cx="2666888" cy="4466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/>
            <a:endParaRPr lang="ru-RU" sz="2800" b="1" spc="-1" dirty="0">
              <a:solidFill>
                <a:srgbClr val="FF0000"/>
              </a:solidFill>
              <a:latin typeface="Montserrat Medium"/>
              <a:ea typeface="DejaVu Sans"/>
            </a:endParaRPr>
          </a:p>
        </p:txBody>
      </p:sp>
      <p:pic>
        <p:nvPicPr>
          <p:cNvPr id="102" name="Graphic 6"/>
          <p:cNvPicPr/>
          <p:nvPr/>
        </p:nvPicPr>
        <p:blipFill>
          <a:blip r:embed="rId4" cstate="print"/>
          <a:stretch/>
        </p:blipFill>
        <p:spPr>
          <a:xfrm>
            <a:off x="6616718" y="212706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21" name="CustomShape 5"/>
          <p:cNvSpPr/>
          <p:nvPr/>
        </p:nvSpPr>
        <p:spPr>
          <a:xfrm>
            <a:off x="330174" y="284144"/>
            <a:ext cx="5778722" cy="2937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23526" rIns="47051" bIns="23526" anchor="t">
            <a:spAutoFit/>
          </a:bodyPr>
          <a:lstStyle/>
          <a:p>
            <a:pPr algn="ctr">
              <a:spcBef>
                <a:spcPts val="314"/>
              </a:spcBef>
              <a:spcAft>
                <a:spcPts val="314"/>
              </a:spcAft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Рынок труда. Выбор профессии. Целевое обучение</a:t>
            </a:r>
            <a:endParaRPr lang="ru-RU" sz="1600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3868531" y="1697880"/>
            <a:ext cx="4071262" cy="6463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spc="-1" dirty="0">
              <a:solidFill>
                <a:srgbClr val="0070C0"/>
              </a:solidFill>
              <a:latin typeface="Montserrat Medium"/>
              <a:ea typeface="DejaVu San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02470" y="998524"/>
            <a:ext cx="118743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115992" y="855648"/>
          <a:ext cx="6357982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115992" y="4927615"/>
            <a:ext cx="68580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Половозрастная пирамида населения Смоленской области на 1 января 2022 года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J:\Пользователи\Обмен\ВИКЕНТЬЕВА\от Инны Юргенсон\Для презентации_низ.png"/>
          <p:cNvPicPr/>
          <p:nvPr/>
        </p:nvPicPr>
        <p:blipFill>
          <a:blip r:embed="rId6"/>
          <a:stretch/>
        </p:blipFill>
        <p:spPr>
          <a:xfrm>
            <a:off x="0" y="5214106"/>
            <a:ext cx="8089200" cy="640594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укописный ввод 30"/>
          <p:cNvPicPr/>
          <p:nvPr/>
        </p:nvPicPr>
        <p:blipFill>
          <a:blip r:embed="rId3" cstate="print"/>
          <a:stretch/>
        </p:blipFill>
        <p:spPr>
          <a:xfrm>
            <a:off x="2454952" y="1417685"/>
            <a:ext cx="8702" cy="11195"/>
          </a:xfrm>
          <a:prstGeom prst="rect">
            <a:avLst/>
          </a:prstGeom>
          <a:ln w="0"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4691822" y="3173244"/>
            <a:ext cx="2666888" cy="4466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/>
            <a:endParaRPr lang="ru-RU" sz="2800" b="1" spc="-1" dirty="0">
              <a:solidFill>
                <a:srgbClr val="FF0000"/>
              </a:solidFill>
              <a:latin typeface="Montserrat Medium"/>
              <a:ea typeface="DejaVu Sans"/>
            </a:endParaRPr>
          </a:p>
        </p:txBody>
      </p:sp>
      <p:pic>
        <p:nvPicPr>
          <p:cNvPr id="102" name="Graphic 6"/>
          <p:cNvPicPr/>
          <p:nvPr/>
        </p:nvPicPr>
        <p:blipFill>
          <a:blip r:embed="rId4" cstate="print"/>
          <a:stretch/>
        </p:blipFill>
        <p:spPr>
          <a:xfrm>
            <a:off x="6616718" y="212706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21" name="CustomShape 5"/>
          <p:cNvSpPr/>
          <p:nvPr/>
        </p:nvSpPr>
        <p:spPr>
          <a:xfrm>
            <a:off x="330174" y="284144"/>
            <a:ext cx="6072230" cy="5876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23526" rIns="47051" bIns="23526" anchor="t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1300" b="1" spc="-1" dirty="0" smtClean="0">
                <a:solidFill>
                  <a:srgbClr val="C00000"/>
                </a:solidFill>
                <a:latin typeface="Montserrat Medium"/>
              </a:rPr>
              <a:t>Динамика количества вакансий, заявленных в службу занятости Смоленской области, и численности безработных граждан, состоящих на учете в службе занятости населения 2021 – 1 </a:t>
            </a:r>
            <a:r>
              <a:rPr lang="ru-RU" sz="1300" b="1" spc="-1" dirty="0" smtClean="0">
                <a:solidFill>
                  <a:srgbClr val="C00000"/>
                </a:solidFill>
                <a:latin typeface="Montserrat Medium"/>
              </a:rPr>
              <a:t>пол. </a:t>
            </a:r>
            <a:r>
              <a:rPr lang="ru-RU" sz="1300" b="1" spc="-1" dirty="0" smtClean="0">
                <a:solidFill>
                  <a:srgbClr val="C00000"/>
                </a:solidFill>
                <a:latin typeface="Montserrat Medium"/>
              </a:rPr>
              <a:t>2024 года </a:t>
            </a:r>
          </a:p>
        </p:txBody>
      </p:sp>
      <p:sp>
        <p:nvSpPr>
          <p:cNvPr id="12" name="CustomShape 1"/>
          <p:cNvSpPr/>
          <p:nvPr/>
        </p:nvSpPr>
        <p:spPr>
          <a:xfrm>
            <a:off x="3868531" y="1697880"/>
            <a:ext cx="4071262" cy="6463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spc="-1" dirty="0">
              <a:solidFill>
                <a:srgbClr val="0070C0"/>
              </a:solidFill>
              <a:latin typeface="Montserrat Medium"/>
              <a:ea typeface="DejaVu Sans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58736" y="1284276"/>
          <a:ext cx="7643866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укописный ввод 30"/>
          <p:cNvPicPr/>
          <p:nvPr/>
        </p:nvPicPr>
        <p:blipFill>
          <a:blip r:embed="rId3" cstate="print"/>
          <a:stretch/>
        </p:blipFill>
        <p:spPr>
          <a:xfrm>
            <a:off x="2454952" y="1417685"/>
            <a:ext cx="8702" cy="11195"/>
          </a:xfrm>
          <a:prstGeom prst="rect">
            <a:avLst/>
          </a:prstGeom>
          <a:ln w="0"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4691822" y="3173244"/>
            <a:ext cx="2666888" cy="4466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/>
            <a:endParaRPr lang="ru-RU" sz="2800" b="1" spc="-1" dirty="0">
              <a:solidFill>
                <a:srgbClr val="FF0000"/>
              </a:solidFill>
              <a:latin typeface="Montserrat Medium"/>
              <a:ea typeface="DejaVu Sans"/>
            </a:endParaRPr>
          </a:p>
        </p:txBody>
      </p:sp>
      <p:pic>
        <p:nvPicPr>
          <p:cNvPr id="102" name="Graphic 6"/>
          <p:cNvPicPr/>
          <p:nvPr/>
        </p:nvPicPr>
        <p:blipFill>
          <a:blip r:embed="rId4" cstate="print"/>
          <a:stretch/>
        </p:blipFill>
        <p:spPr>
          <a:xfrm>
            <a:off x="6616718" y="212706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21" name="CustomShape 5"/>
          <p:cNvSpPr/>
          <p:nvPr/>
        </p:nvSpPr>
        <p:spPr>
          <a:xfrm>
            <a:off x="330174" y="284144"/>
            <a:ext cx="5778722" cy="2937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23526" rIns="47051" bIns="23526" anchor="t">
            <a:spAutoFit/>
          </a:bodyPr>
          <a:lstStyle/>
          <a:p>
            <a:pPr algn="ctr">
              <a:spcBef>
                <a:spcPts val="314"/>
              </a:spcBef>
              <a:spcAft>
                <a:spcPts val="314"/>
              </a:spcAft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Рынок труда. Выбор профессии. Целевое обучение</a:t>
            </a:r>
            <a:endParaRPr lang="ru-RU" sz="1600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3868531" y="1697880"/>
            <a:ext cx="4071262" cy="6463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spc="-1" dirty="0">
              <a:solidFill>
                <a:srgbClr val="0070C0"/>
              </a:solidFill>
              <a:latin typeface="Montserrat Medium"/>
              <a:ea typeface="DejaVu Sans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736" y="1069962"/>
            <a:ext cx="7570787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7" y="4570424"/>
            <a:ext cx="78470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укописный ввод 30"/>
          <p:cNvPicPr/>
          <p:nvPr/>
        </p:nvPicPr>
        <p:blipFill>
          <a:blip r:embed="rId3" cstate="print"/>
          <a:stretch/>
        </p:blipFill>
        <p:spPr>
          <a:xfrm>
            <a:off x="2454952" y="1417685"/>
            <a:ext cx="8702" cy="11195"/>
          </a:xfrm>
          <a:prstGeom prst="rect">
            <a:avLst/>
          </a:prstGeom>
          <a:ln w="0"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4691822" y="3173244"/>
            <a:ext cx="2666888" cy="4466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/>
            <a:endParaRPr lang="ru-RU" sz="2800" b="1" spc="-1" dirty="0">
              <a:solidFill>
                <a:srgbClr val="FF0000"/>
              </a:solidFill>
              <a:latin typeface="Montserrat Medium"/>
              <a:ea typeface="DejaVu Sans"/>
            </a:endParaRPr>
          </a:p>
        </p:txBody>
      </p:sp>
      <p:pic>
        <p:nvPicPr>
          <p:cNvPr id="102" name="Graphic 6"/>
          <p:cNvPicPr/>
          <p:nvPr/>
        </p:nvPicPr>
        <p:blipFill>
          <a:blip r:embed="rId4" cstate="print"/>
          <a:stretch/>
        </p:blipFill>
        <p:spPr>
          <a:xfrm>
            <a:off x="6616718" y="212706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21" name="CustomShape 5"/>
          <p:cNvSpPr/>
          <p:nvPr/>
        </p:nvSpPr>
        <p:spPr>
          <a:xfrm>
            <a:off x="330174" y="284144"/>
            <a:ext cx="5778722" cy="2937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23526" rIns="47051" bIns="23526" anchor="t">
            <a:spAutoFit/>
          </a:bodyPr>
          <a:lstStyle/>
          <a:p>
            <a:pPr algn="ctr">
              <a:spcBef>
                <a:spcPts val="314"/>
              </a:spcBef>
              <a:spcAft>
                <a:spcPts val="314"/>
              </a:spcAft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Рынок труда. Выбор профессии. Целевое обучение</a:t>
            </a:r>
            <a:endParaRPr lang="ru-RU" sz="1600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3868531" y="1697880"/>
            <a:ext cx="4071262" cy="6463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spc="-1" dirty="0">
              <a:solidFill>
                <a:srgbClr val="0070C0"/>
              </a:solidFill>
              <a:latin typeface="Montserrat Medium"/>
              <a:ea typeface="DejaVu San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3050" y="1141400"/>
            <a:ext cx="728667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 целях осознанного выбора профессии:  </a:t>
            </a:r>
          </a:p>
          <a:p>
            <a:endParaRPr lang="ru-RU" dirty="0" smtClean="0"/>
          </a:p>
          <a:p>
            <a:pPr>
              <a:tabLst>
                <a:tab pos="6459538" algn="l"/>
                <a:tab pos="7083425" algn="l"/>
              </a:tabLst>
            </a:pP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Профориентационные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мероприятия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, проводимые службой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занятости</a:t>
            </a:r>
          </a:p>
          <a:p>
            <a:pPr>
              <a:tabLst>
                <a:tab pos="6459538" algn="l"/>
                <a:tab pos="7083425" algn="l"/>
              </a:tabLst>
            </a:pPr>
            <a:endParaRPr lang="ru-RU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6459538" algn="l"/>
                <a:tab pos="7083425" algn="l"/>
              </a:tabLs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Молодежный клуб «Мой выбор»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6459538" algn="l"/>
                <a:tab pos="7083425" algn="l"/>
              </a:tabLst>
            </a:pPr>
            <a:endParaRPr lang="ru-RU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6459538" algn="l"/>
                <a:tab pos="7083425" algn="l"/>
              </a:tabLst>
            </a:pP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Профтуры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– экскурсии на предприятия</a:t>
            </a:r>
          </a:p>
          <a:p>
            <a:pPr>
              <a:tabLst>
                <a:tab pos="6459538" algn="l"/>
                <a:tab pos="7083425" algn="l"/>
              </a:tabLst>
            </a:pPr>
            <a:endParaRPr lang="ru-RU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6459538" algn="l"/>
                <a:tab pos="7083425" algn="l"/>
              </a:tabLst>
            </a:pP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Профориентационный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минимум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– единый набор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профориентационных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практик и инструментов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профориентационной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работы с обучающимися всех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школ России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6459538" algn="l"/>
                <a:tab pos="7083425" algn="l"/>
              </a:tabLst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6459538" algn="l"/>
                <a:tab pos="7083425" algn="l"/>
              </a:tabLs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Общероссийские акции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«Билет в будущее», «Неделя без турникетов»</a:t>
            </a:r>
          </a:p>
          <a:p>
            <a:pPr>
              <a:tabLst>
                <a:tab pos="6459538" algn="l"/>
                <a:tab pos="7083425" algn="l"/>
              </a:tabLst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4488" y="4284672"/>
            <a:ext cx="404495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spc="-1" dirty="0" smtClean="0">
                <a:solidFill>
                  <a:srgbClr val="00518E"/>
                </a:solidFill>
                <a:latin typeface="Montserrat Medium"/>
              </a:rPr>
              <a:t>«Самый ценный ресурс, который </a:t>
            </a:r>
          </a:p>
          <a:p>
            <a:r>
              <a:rPr lang="ru-RU" sz="1600" b="1" spc="-1" dirty="0" smtClean="0">
                <a:solidFill>
                  <a:srgbClr val="00518E"/>
                </a:solidFill>
                <a:latin typeface="Montserrat Medium"/>
              </a:rPr>
              <a:t>у нас есть, — это время». </a:t>
            </a:r>
          </a:p>
          <a:p>
            <a:r>
              <a:rPr lang="ru-RU" sz="1600" b="1" spc="-1" dirty="0" smtClean="0">
                <a:solidFill>
                  <a:srgbClr val="00518E"/>
                </a:solidFill>
                <a:latin typeface="Montserrat Medium"/>
              </a:rPr>
              <a:t>                                         Стив Джобс</a:t>
            </a:r>
          </a:p>
        </p:txBody>
      </p:sp>
      <p:pic>
        <p:nvPicPr>
          <p:cNvPr id="11" name="Picture 4" descr="J:\Пользователи\Обмен\ВИКЕНТЬЕВА\от Инны Юргенсон\Для презентации_низ.png"/>
          <p:cNvPicPr/>
          <p:nvPr/>
        </p:nvPicPr>
        <p:blipFill>
          <a:blip r:embed="rId5"/>
          <a:stretch/>
        </p:blipFill>
        <p:spPr>
          <a:xfrm>
            <a:off x="0" y="4928354"/>
            <a:ext cx="8089200" cy="92634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0" y="1036800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/>
          <a:stretch/>
        </p:blipFill>
        <p:spPr>
          <a:xfrm>
            <a:off x="0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Новый</a:t>
            </a:r>
            <a:r>
              <a:rPr lang="ru-RU" b="1" dirty="0" smtClean="0"/>
              <a:t> 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механизм целевого обучения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0174" y="641334"/>
            <a:ext cx="73581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Основные нововведения</a:t>
            </a:r>
          </a:p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Заказчики формируют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предложения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 заключении договоров о целевом обучении на цифровой платформе «Работа в России»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Граждане подают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заявки на заключение договора о целевом обучении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 соответствии с предложениями заказчиков</a:t>
            </a:r>
          </a:p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Договор о целевом обучении с гражданином, поступающим на обучение, заключается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после зачисления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(для поступающих)</a:t>
            </a:r>
          </a:p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Срок трудовой деятельности в соответствии с договором о целевом обучении –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от 3 до 5 лет</a:t>
            </a:r>
          </a:p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Возможно прохождение гражданином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практической подготовки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у заказчика/работодателя и сопровождение гражданина наставником</a:t>
            </a:r>
          </a:p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Заказчик может установить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требования к успеваемости гражданина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0" y="1036800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/>
          <a:stretch/>
        </p:blipFill>
        <p:spPr>
          <a:xfrm>
            <a:off x="27716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Новый</a:t>
            </a:r>
            <a:r>
              <a:rPr lang="ru-RU" sz="1600" b="1" dirty="0" smtClean="0"/>
              <a:t> 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механизм целевого обучения (для поступающих)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0174" y="641334"/>
            <a:ext cx="73581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Завершилась компания по размещению заказчиками (работодателями) предложений о заключении договоров о целевом обучении для </a:t>
            </a:r>
            <a:r>
              <a:rPr lang="ru-RU" b="1" dirty="0" smtClean="0">
                <a:solidFill>
                  <a:srgbClr val="002060"/>
                </a:solidFill>
              </a:rPr>
              <a:t>поступающих на обучение </a:t>
            </a:r>
            <a:r>
              <a:rPr lang="ru-RU" dirty="0" smtClean="0">
                <a:solidFill>
                  <a:srgbClr val="002060"/>
                </a:solidFill>
              </a:rPr>
              <a:t>в профессиональные образовательные организации и организации высшего образования (до 10 июня)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На портале «Работа в России» </a:t>
            </a:r>
            <a:r>
              <a:rPr lang="ru-RU" dirty="0" smtClean="0">
                <a:solidFill>
                  <a:srgbClr val="002060"/>
                </a:solidFill>
              </a:rPr>
              <a:t>размещены </a:t>
            </a:r>
            <a:r>
              <a:rPr lang="ru-RU" b="1" dirty="0" smtClean="0">
                <a:solidFill>
                  <a:srgbClr val="002060"/>
                </a:solidFill>
              </a:rPr>
              <a:t>774 предложения </a:t>
            </a:r>
            <a:r>
              <a:rPr lang="ru-RU" dirty="0" smtClean="0">
                <a:solidFill>
                  <a:srgbClr val="002060"/>
                </a:solidFill>
              </a:rPr>
              <a:t>от работодателей, зарегистрированных на территории Смоленской области, </a:t>
            </a:r>
            <a:r>
              <a:rPr lang="ru-RU" b="1" dirty="0" smtClean="0">
                <a:solidFill>
                  <a:srgbClr val="002060"/>
                </a:solidFill>
              </a:rPr>
              <a:t>на заключение 1 975 договоров </a:t>
            </a:r>
            <a:r>
              <a:rPr lang="ru-RU" dirty="0" smtClean="0">
                <a:solidFill>
                  <a:srgbClr val="002060"/>
                </a:solidFill>
              </a:rPr>
              <a:t>о целевом обучении с гражданами, с поступающими на обучение в </a:t>
            </a:r>
            <a:r>
              <a:rPr lang="ru-RU" dirty="0" smtClean="0">
                <a:solidFill>
                  <a:srgbClr val="002060"/>
                </a:solidFill>
              </a:rPr>
              <a:t>2024 </a:t>
            </a:r>
            <a:r>
              <a:rPr lang="ru-RU" dirty="0" smtClean="0">
                <a:solidFill>
                  <a:srgbClr val="002060"/>
                </a:solidFill>
              </a:rPr>
              <a:t>году, в том числе: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 в здравоохранении – 528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 в образовании – 332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 в культуре и спорте – 146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 в промышленности – 818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0" y="1036800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/>
          <a:stretch/>
        </p:blipFill>
        <p:spPr>
          <a:xfrm>
            <a:off x="27716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Новый</a:t>
            </a:r>
            <a:r>
              <a:rPr lang="ru-RU" sz="1600" b="1" dirty="0" smtClean="0"/>
              <a:t> 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механизм целевого обучения (для студентов в процессе обучения)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1612" y="855648"/>
            <a:ext cx="7286676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Заказчики (работодатели) </a:t>
            </a:r>
            <a:r>
              <a:rPr lang="ru-RU" dirty="0" smtClean="0">
                <a:solidFill>
                  <a:srgbClr val="002060"/>
                </a:solidFill>
              </a:rPr>
              <a:t>размещают предложения </a:t>
            </a:r>
            <a:r>
              <a:rPr lang="ru-RU" dirty="0" smtClean="0">
                <a:solidFill>
                  <a:srgbClr val="002060"/>
                </a:solidFill>
              </a:rPr>
              <a:t>о заключении договоров о целевом обучении </a:t>
            </a:r>
            <a:r>
              <a:rPr lang="ru-RU" b="1" dirty="0" smtClean="0">
                <a:solidFill>
                  <a:srgbClr val="002060"/>
                </a:solidFill>
              </a:rPr>
              <a:t>для студентов в процессе обучения  </a:t>
            </a:r>
            <a:r>
              <a:rPr lang="ru-RU" dirty="0" smtClean="0">
                <a:solidFill>
                  <a:srgbClr val="002060"/>
                </a:solidFill>
              </a:rPr>
              <a:t>в сроки ими установленные.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На портале «Работа в России» размещено </a:t>
            </a:r>
            <a:r>
              <a:rPr lang="ru-RU" b="1" dirty="0" smtClean="0">
                <a:solidFill>
                  <a:srgbClr val="002060"/>
                </a:solidFill>
              </a:rPr>
              <a:t>121 предложение </a:t>
            </a:r>
            <a:r>
              <a:rPr lang="ru-RU" dirty="0" smtClean="0">
                <a:solidFill>
                  <a:srgbClr val="002060"/>
                </a:solidFill>
              </a:rPr>
              <a:t>от работодателей, зарегистрированных на территории Смоленской области, </a:t>
            </a:r>
            <a:r>
              <a:rPr lang="ru-RU" b="1" dirty="0" smtClean="0">
                <a:solidFill>
                  <a:srgbClr val="002060"/>
                </a:solidFill>
              </a:rPr>
              <a:t>на заключение 252 договоров </a:t>
            </a:r>
            <a:r>
              <a:rPr lang="ru-RU" dirty="0" smtClean="0">
                <a:solidFill>
                  <a:srgbClr val="002060"/>
                </a:solidFill>
              </a:rPr>
              <a:t>о целевом обучении со студентами в процессе обучения, в том числе: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 в здравоохранении – 121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 в культуре и спорте – 54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 в промышленности – 62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ru-RU" sz="9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002060"/>
                </a:solidFill>
              </a:rPr>
              <a:t>Количество таких предложений постоянно растет</a:t>
            </a:r>
            <a:r>
              <a:rPr lang="ru-RU" dirty="0" smtClean="0">
                <a:solidFill>
                  <a:srgbClr val="002060"/>
                </a:solidFill>
              </a:rPr>
              <a:t>.  </a:t>
            </a:r>
          </a:p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rgbClr val="002060"/>
                </a:solidFill>
              </a:rPr>
              <a:t>После истечения срока приема заявлений от граждан, предложение снимается с портала «Работа в России»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</TotalTime>
  <Words>798</Words>
  <Application>LibreOffice/6.2.5.2$Windows_x86 LibreOffice_project/1ec314fa52f458adc18c4f025c545a4e8b22c159</Application>
  <PresentationFormat>Произвольный</PresentationFormat>
  <Paragraphs>136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Трудоустройство2</dc:creator>
  <cp:lastModifiedBy>User</cp:lastModifiedBy>
  <cp:revision>178</cp:revision>
  <dcterms:modified xsi:type="dcterms:W3CDTF">2024-08-07T23:34:12Z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31</vt:i4>
  </property>
</Properties>
</file>